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635" r:id="rId3"/>
    <p:sldId id="597" r:id="rId4"/>
    <p:sldId id="581" r:id="rId5"/>
    <p:sldId id="266" r:id="rId6"/>
    <p:sldId id="587" r:id="rId7"/>
    <p:sldId id="593" r:id="rId8"/>
    <p:sldId id="598" r:id="rId9"/>
    <p:sldId id="633" r:id="rId10"/>
    <p:sldId id="634" r:id="rId11"/>
    <p:sldId id="619" r:id="rId12"/>
    <p:sldId id="610" r:id="rId13"/>
    <p:sldId id="630" r:id="rId14"/>
    <p:sldId id="626" r:id="rId15"/>
    <p:sldId id="601" r:id="rId16"/>
    <p:sldId id="632" r:id="rId17"/>
    <p:sldId id="59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8" autoAdjust="0"/>
    <p:restoredTop sz="94660"/>
  </p:normalViewPr>
  <p:slideViewPr>
    <p:cSldViewPr snapToGrid="0">
      <p:cViewPr varScale="1">
        <p:scale>
          <a:sx n="114" d="100"/>
          <a:sy n="114" d="100"/>
        </p:scale>
        <p:origin x="246" y="120"/>
      </p:cViewPr>
      <p:guideLst/>
    </p:cSldViewPr>
  </p:slideViewPr>
  <p:notesTextViewPr>
    <p:cViewPr>
      <p:scale>
        <a:sx n="1" d="1"/>
        <a:sy n="1" d="1"/>
      </p:scale>
      <p:origin x="0" y="0"/>
    </p:cViewPr>
  </p:notesTextViewPr>
  <p:sorterViewPr>
    <p:cViewPr>
      <p:scale>
        <a:sx n="136" d="100"/>
        <a:sy n="136" d="100"/>
      </p:scale>
      <p:origin x="0" y="-3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609402-6FA9-404B-9327-AA76AA0C6CAD}" type="datetimeFigureOut">
              <a:rPr lang="en-US" smtClean="0"/>
              <a:t>7/24/2023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B574DC-22FE-47D9-802A-7A859F22CC24}" type="slidenum">
              <a:rPr lang="en-US" smtClean="0"/>
              <a:t>‹#›</a:t>
            </a:fld>
            <a:endParaRPr lang="en-US"/>
          </a:p>
        </p:txBody>
      </p:sp>
    </p:spTree>
    <p:extLst>
      <p:ext uri="{BB962C8B-B14F-4D97-AF65-F5344CB8AC3E}">
        <p14:creationId xmlns:p14="http://schemas.microsoft.com/office/powerpoint/2010/main" val="11504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42F21C-B8DF-FE47-9766-27DFBDAFC3A7}" type="slidenum">
              <a:rPr lang="en-US" smtClean="0"/>
              <a:t>2</a:t>
            </a:fld>
            <a:endParaRPr lang="en-US" dirty="0"/>
          </a:p>
        </p:txBody>
      </p:sp>
    </p:spTree>
    <p:extLst>
      <p:ext uri="{BB962C8B-B14F-4D97-AF65-F5344CB8AC3E}">
        <p14:creationId xmlns:p14="http://schemas.microsoft.com/office/powerpoint/2010/main" val="852215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42F21C-B8DF-FE47-9766-27DFBDAFC3A7}" type="slidenum">
              <a:rPr lang="en-US" smtClean="0"/>
              <a:t>5</a:t>
            </a:fld>
            <a:endParaRPr lang="en-US"/>
          </a:p>
        </p:txBody>
      </p:sp>
    </p:spTree>
    <p:extLst>
      <p:ext uri="{BB962C8B-B14F-4D97-AF65-F5344CB8AC3E}">
        <p14:creationId xmlns:p14="http://schemas.microsoft.com/office/powerpoint/2010/main" val="702892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42F21C-B8DF-FE47-9766-27DFBDAFC3A7}" type="slidenum">
              <a:rPr lang="en-US" smtClean="0"/>
              <a:t>10</a:t>
            </a:fld>
            <a:endParaRPr lang="en-US" dirty="0"/>
          </a:p>
        </p:txBody>
      </p:sp>
    </p:spTree>
    <p:extLst>
      <p:ext uri="{BB962C8B-B14F-4D97-AF65-F5344CB8AC3E}">
        <p14:creationId xmlns:p14="http://schemas.microsoft.com/office/powerpoint/2010/main" val="1980646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42F21C-B8DF-FE47-9766-27DFBDAFC3A7}" type="slidenum">
              <a:rPr lang="en-US" smtClean="0"/>
              <a:t>11</a:t>
            </a:fld>
            <a:endParaRPr lang="en-US" dirty="0"/>
          </a:p>
        </p:txBody>
      </p:sp>
    </p:spTree>
    <p:extLst>
      <p:ext uri="{BB962C8B-B14F-4D97-AF65-F5344CB8AC3E}">
        <p14:creationId xmlns:p14="http://schemas.microsoft.com/office/powerpoint/2010/main" val="2894591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42F21C-B8DF-FE47-9766-27DFBDAFC3A7}" type="slidenum">
              <a:rPr lang="en-US" smtClean="0"/>
              <a:t>12</a:t>
            </a:fld>
            <a:endParaRPr lang="en-US" dirty="0"/>
          </a:p>
        </p:txBody>
      </p:sp>
    </p:spTree>
    <p:extLst>
      <p:ext uri="{BB962C8B-B14F-4D97-AF65-F5344CB8AC3E}">
        <p14:creationId xmlns:p14="http://schemas.microsoft.com/office/powerpoint/2010/main" val="120599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7E650F-9209-436F-84B6-291D86A2FB6D}" type="datetime1">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08375" y="6492875"/>
            <a:ext cx="1312025" cy="365125"/>
          </a:xfrm>
        </p:spPr>
        <p:txBody>
          <a:bodyPr/>
          <a:lstStyle/>
          <a:p>
            <a:fld id="{47B75BF9-7256-4EAC-A5EA-FF7645CB574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710701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5B572D-6E1A-451D-836D-5535C617E548}" type="datetime1">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75BF9-7256-4EAC-A5EA-FF7645CB5743}" type="slidenum">
              <a:rPr lang="en-US" smtClean="0"/>
              <a:t>‹#›</a:t>
            </a:fld>
            <a:endParaRPr lang="en-US"/>
          </a:p>
        </p:txBody>
      </p:sp>
    </p:spTree>
    <p:extLst>
      <p:ext uri="{BB962C8B-B14F-4D97-AF65-F5344CB8AC3E}">
        <p14:creationId xmlns:p14="http://schemas.microsoft.com/office/powerpoint/2010/main" val="823589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745583-9BCF-447A-B9E0-04F79A3DF936}" type="datetime1">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75BF9-7256-4EAC-A5EA-FF7645CB574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125160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7C9B77-5534-413D-B6F9-8BE46DF37231}" type="datetime1">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75BF9-7256-4EAC-A5EA-FF7645CB5743}" type="slidenum">
              <a:rPr lang="en-US" smtClean="0"/>
              <a:t>‹#›</a:t>
            </a:fld>
            <a:endParaRPr lang="en-US"/>
          </a:p>
        </p:txBody>
      </p:sp>
    </p:spTree>
    <p:extLst>
      <p:ext uri="{BB962C8B-B14F-4D97-AF65-F5344CB8AC3E}">
        <p14:creationId xmlns:p14="http://schemas.microsoft.com/office/powerpoint/2010/main" val="65408695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7275CB-3DBC-4B35-B475-78BDCB0738BD}" type="datetime1">
              <a:rPr lang="en-US" smtClean="0"/>
              <a:t>7/24/2023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B75BF9-7256-4EAC-A5EA-FF7645CB5743}" type="slidenum">
              <a:rPr lang="en-US" smtClean="0"/>
              <a:t>‹#›</a:t>
            </a:fld>
            <a:endParaRPr lang="en-US"/>
          </a:p>
        </p:txBody>
      </p:sp>
    </p:spTree>
    <p:extLst>
      <p:ext uri="{BB962C8B-B14F-4D97-AF65-F5344CB8AC3E}">
        <p14:creationId xmlns:p14="http://schemas.microsoft.com/office/powerpoint/2010/main" val="58292248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96183A-1078-4985-8976-04DAA4EDDF90}" type="datetime1">
              <a:rPr lang="en-US" smtClean="0"/>
              <a:t>7/24/2023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B75BF9-7256-4EAC-A5EA-FF7645CB5743}" type="slidenum">
              <a:rPr lang="en-US" smtClean="0"/>
              <a:t>‹#›</a:t>
            </a:fld>
            <a:endParaRPr lang="en-US"/>
          </a:p>
        </p:txBody>
      </p:sp>
    </p:spTree>
    <p:extLst>
      <p:ext uri="{BB962C8B-B14F-4D97-AF65-F5344CB8AC3E}">
        <p14:creationId xmlns:p14="http://schemas.microsoft.com/office/powerpoint/2010/main" val="2322948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702E90E-73AF-443C-B84E-A077FC4C963C}" type="datetime1">
              <a:rPr lang="en-US" smtClean="0"/>
              <a:t>7/24/2023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507187" y="6459785"/>
            <a:ext cx="1312025" cy="365125"/>
          </a:xfrm>
          <a:prstGeom prst="rect">
            <a:avLst/>
          </a:prstGeom>
        </p:spPr>
        <p:txBody>
          <a:bodyPr vert="horz" lIns="91440" tIns="45720" rIns="91440" bIns="45720" rtlCol="0" anchor="ctr"/>
          <a:lstStyle>
            <a:lvl1pPr algn="r">
              <a:defRPr sz="1050">
                <a:solidFill>
                  <a:schemeClr val="tx1"/>
                </a:solidFill>
              </a:defRPr>
            </a:lvl1pPr>
          </a:lstStyle>
          <a:p>
            <a:fld id="{47B75BF9-7256-4EAC-A5EA-FF7645CB574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2822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6A52D-56E9-3764-441A-45F557F40770}"/>
              </a:ext>
            </a:extLst>
          </p:cNvPr>
          <p:cNvSpPr>
            <a:spLocks noGrp="1"/>
          </p:cNvSpPr>
          <p:nvPr>
            <p:ph type="ctrTitle"/>
          </p:nvPr>
        </p:nvSpPr>
        <p:spPr>
          <a:xfrm>
            <a:off x="1097280" y="758952"/>
            <a:ext cx="10058400" cy="1143000"/>
          </a:xfrm>
        </p:spPr>
        <p:txBody>
          <a:bodyPr>
            <a:normAutofit fontScale="90000"/>
          </a:bodyPr>
          <a:lstStyle/>
          <a:p>
            <a:r>
              <a:rPr lang="en-US" sz="4400" dirty="0">
                <a:solidFill>
                  <a:schemeClr val="tx1"/>
                </a:solidFill>
              </a:rPr>
              <a:t>Cancer and Survival Rates among Firefighters </a:t>
            </a:r>
            <a:br>
              <a:rPr lang="en-US" sz="4400" dirty="0">
                <a:solidFill>
                  <a:schemeClr val="tx1"/>
                </a:solidFill>
              </a:rPr>
            </a:br>
            <a:r>
              <a:rPr lang="en-US" sz="4400" dirty="0">
                <a:solidFill>
                  <a:schemeClr val="tx1"/>
                </a:solidFill>
              </a:rPr>
              <a:t>and Other Responders</a:t>
            </a:r>
          </a:p>
        </p:txBody>
      </p:sp>
      <p:sp>
        <p:nvSpPr>
          <p:cNvPr id="3" name="Subtitle 2">
            <a:extLst>
              <a:ext uri="{FF2B5EF4-FFF2-40B4-BE49-F238E27FC236}">
                <a16:creationId xmlns:a16="http://schemas.microsoft.com/office/drawing/2014/main" id="{30BC3389-7426-5FED-CE2A-7E14B8532CE6}"/>
              </a:ext>
            </a:extLst>
          </p:cNvPr>
          <p:cNvSpPr>
            <a:spLocks noGrp="1"/>
          </p:cNvSpPr>
          <p:nvPr>
            <p:ph type="subTitle" idx="1"/>
          </p:nvPr>
        </p:nvSpPr>
        <p:spPr>
          <a:xfrm>
            <a:off x="1242663" y="2207372"/>
            <a:ext cx="10058400" cy="1143000"/>
          </a:xfrm>
        </p:spPr>
        <p:txBody>
          <a:bodyPr>
            <a:noAutofit/>
          </a:bodyPr>
          <a:lstStyle/>
          <a:p>
            <a:r>
              <a:rPr lang="en-US" sz="2000" b="1" cap="none" dirty="0">
                <a:solidFill>
                  <a:schemeClr val="tx1"/>
                </a:solidFill>
              </a:rPr>
              <a:t>July 27, 2023 WTC Responder Health Program Presentation</a:t>
            </a:r>
          </a:p>
          <a:p>
            <a:r>
              <a:rPr lang="en-US" sz="2000" b="1" cap="none" dirty="0">
                <a:solidFill>
                  <a:schemeClr val="tx1"/>
                </a:solidFill>
              </a:rPr>
              <a:t>Washington DC</a:t>
            </a:r>
          </a:p>
          <a:p>
            <a:endParaRPr lang="en-US" sz="1800" b="1" cap="none" dirty="0">
              <a:solidFill>
                <a:schemeClr val="tx1"/>
              </a:solidFill>
            </a:endParaRPr>
          </a:p>
          <a:p>
            <a:endParaRPr lang="en-US" sz="1800" b="1" cap="none" dirty="0">
              <a:solidFill>
                <a:schemeClr val="tx1"/>
              </a:solidFill>
            </a:endParaRPr>
          </a:p>
          <a:p>
            <a:endParaRPr lang="en-US" sz="1800" b="1" cap="none" dirty="0">
              <a:solidFill>
                <a:schemeClr val="tx1"/>
              </a:solidFill>
            </a:endParaRPr>
          </a:p>
          <a:p>
            <a:r>
              <a:rPr lang="en-US" sz="1600" b="1" cap="none" dirty="0">
                <a:solidFill>
                  <a:schemeClr val="tx1"/>
                </a:solidFill>
              </a:rPr>
              <a:t>David Prezant, MD, Director WTC Health Program at Fire Dept City of New York (FDNY)</a:t>
            </a:r>
          </a:p>
          <a:p>
            <a:r>
              <a:rPr lang="en-US" sz="1600" b="1" cap="none" dirty="0">
                <a:solidFill>
                  <a:schemeClr val="tx1"/>
                </a:solidFill>
              </a:rPr>
              <a:t>Chief Medical Officer, FDNY</a:t>
            </a:r>
          </a:p>
          <a:p>
            <a:r>
              <a:rPr lang="en-US" sz="1600" b="1" cap="none" dirty="0">
                <a:solidFill>
                  <a:schemeClr val="tx1"/>
                </a:solidFill>
              </a:rPr>
              <a:t>Special Advisor on Health Policy to the Fire Commissioner</a:t>
            </a:r>
          </a:p>
          <a:p>
            <a:r>
              <a:rPr lang="en-US" sz="1600" b="1" cap="none" dirty="0">
                <a:solidFill>
                  <a:schemeClr val="tx1"/>
                </a:solidFill>
              </a:rPr>
              <a:t>Professor of Medicine at Albert Einstein College of Medicine</a:t>
            </a:r>
          </a:p>
          <a:p>
            <a:endParaRPr lang="en-US" sz="1800" b="1" cap="none" dirty="0">
              <a:solidFill>
                <a:schemeClr val="tx1"/>
              </a:solidFill>
            </a:endParaRPr>
          </a:p>
        </p:txBody>
      </p:sp>
    </p:spTree>
    <p:extLst>
      <p:ext uri="{BB962C8B-B14F-4D97-AF65-F5344CB8AC3E}">
        <p14:creationId xmlns:p14="http://schemas.microsoft.com/office/powerpoint/2010/main" val="4005740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C445-06FC-44D0-AB88-4FBF429BA847}"/>
              </a:ext>
            </a:extLst>
          </p:cNvPr>
          <p:cNvSpPr>
            <a:spLocks noGrp="1"/>
          </p:cNvSpPr>
          <p:nvPr>
            <p:ph type="title"/>
          </p:nvPr>
        </p:nvSpPr>
        <p:spPr/>
        <p:txBody>
          <a:bodyPr>
            <a:normAutofit/>
          </a:bodyPr>
          <a:lstStyle/>
          <a:p>
            <a:r>
              <a:rPr lang="en-US" dirty="0">
                <a:solidFill>
                  <a:schemeClr val="tx1"/>
                </a:solidFill>
              </a:rPr>
              <a:t>WTC Responder Combined Cohort</a:t>
            </a:r>
          </a:p>
        </p:txBody>
      </p:sp>
      <p:sp>
        <p:nvSpPr>
          <p:cNvPr id="3" name="Content Placeholder 2">
            <a:extLst>
              <a:ext uri="{FF2B5EF4-FFF2-40B4-BE49-F238E27FC236}">
                <a16:creationId xmlns:a16="http://schemas.microsoft.com/office/drawing/2014/main" id="{83EBE8F6-4827-49DF-B010-3724F01A7977}"/>
              </a:ext>
            </a:extLst>
          </p:cNvPr>
          <p:cNvSpPr>
            <a:spLocks noGrp="1"/>
          </p:cNvSpPr>
          <p:nvPr>
            <p:ph idx="1"/>
          </p:nvPr>
        </p:nvSpPr>
        <p:spPr>
          <a:xfrm>
            <a:off x="1066800" y="1864755"/>
            <a:ext cx="10058400" cy="4410687"/>
          </a:xfrm>
        </p:spPr>
        <p:txBody>
          <a:bodyPr>
            <a:normAutofit fontScale="92500" lnSpcReduction="10000"/>
          </a:bodyPr>
          <a:lstStyle/>
          <a:p>
            <a:pPr>
              <a:buFont typeface="Wingdings" panose="05000000000000000000" pitchFamily="2" charset="2"/>
              <a:buChar char="§"/>
            </a:pPr>
            <a:r>
              <a:rPr lang="en-US" sz="2400" dirty="0">
                <a:solidFill>
                  <a:schemeClr val="tx1"/>
                </a:solidFill>
              </a:rPr>
              <a:t>Collaboration between FDNY World Trade Center Program, General Responder Cohort WTC Health Program, WTC Health Registry, NYS DOH</a:t>
            </a:r>
          </a:p>
          <a:p>
            <a:pPr>
              <a:buFont typeface="Wingdings" panose="05000000000000000000" pitchFamily="2" charset="2"/>
              <a:buChar char="§"/>
            </a:pPr>
            <a:r>
              <a:rPr lang="en-US" sz="2400" dirty="0">
                <a:solidFill>
                  <a:schemeClr val="tx1"/>
                </a:solidFill>
              </a:rPr>
              <a:t>Joint Labor-Management-Government (NIOSH) Initiative</a:t>
            </a:r>
          </a:p>
          <a:p>
            <a:pPr>
              <a:buFont typeface="Wingdings" panose="05000000000000000000" pitchFamily="2" charset="2"/>
              <a:buChar char="§"/>
            </a:pPr>
            <a:endParaRPr lang="en-US" sz="2400" u="sng" dirty="0">
              <a:solidFill>
                <a:schemeClr val="tx1"/>
              </a:solidFill>
            </a:endParaRPr>
          </a:p>
          <a:p>
            <a:pPr marL="0" indent="0">
              <a:buNone/>
            </a:pPr>
            <a:r>
              <a:rPr lang="en-US" sz="2400" u="sng" dirty="0">
                <a:solidFill>
                  <a:schemeClr val="tx1"/>
                </a:solidFill>
              </a:rPr>
              <a:t>Primary research question:</a:t>
            </a:r>
          </a:p>
          <a:p>
            <a:pPr>
              <a:buFont typeface="Wingdings" panose="05000000000000000000" pitchFamily="2" charset="2"/>
              <a:buChar char="§"/>
            </a:pPr>
            <a:r>
              <a:rPr lang="en-US" sz="2400" dirty="0">
                <a:solidFill>
                  <a:schemeClr val="tx1"/>
                </a:solidFill>
              </a:rPr>
              <a:t>Impact of WTC exposure &amp; the WTC Health Program on WTC Responder (rescue/recovery workers) Mortality Rates</a:t>
            </a:r>
          </a:p>
          <a:p>
            <a:pPr marL="0" indent="0">
              <a:buNone/>
            </a:pPr>
            <a:endParaRPr lang="en-US" sz="2400" dirty="0">
              <a:solidFill>
                <a:schemeClr val="tx1"/>
              </a:solidFill>
            </a:endParaRPr>
          </a:p>
          <a:p>
            <a:pPr>
              <a:buFont typeface="Wingdings" panose="05000000000000000000" pitchFamily="2" charset="2"/>
              <a:buChar char="§"/>
            </a:pPr>
            <a:r>
              <a:rPr lang="en-US" sz="2400" dirty="0">
                <a:solidFill>
                  <a:schemeClr val="tx1"/>
                </a:solidFill>
              </a:rPr>
              <a:t>Investigators included: Charles Hall, Paolo Boffetta , Robert Brackbill, James Cone, Chris Dasaro, Mark Farfel, David Goldfarb, Amy Kahn, Dana Kristjansson, Jiehui Li, David Prezant, Baozhen Qiao, Maria Schymura, Moshe Shapiro, Ankura Singh, Andy Todd, Janette Yung, and Rachel Zeig-Owens </a:t>
            </a:r>
          </a:p>
          <a:p>
            <a:pPr>
              <a:buFont typeface="Wingdings" panose="05000000000000000000" pitchFamily="2" charset="2"/>
              <a:buChar char="§"/>
            </a:pPr>
            <a:endParaRPr lang="en-US" dirty="0">
              <a:solidFill>
                <a:srgbClr val="FF0000"/>
              </a:solidFill>
            </a:endParaRPr>
          </a:p>
          <a:p>
            <a:pPr>
              <a:buFont typeface="Wingdings" panose="05000000000000000000" pitchFamily="2" charset="2"/>
              <a:buChar char="§"/>
            </a:pPr>
            <a:endParaRPr lang="en-US" dirty="0"/>
          </a:p>
        </p:txBody>
      </p:sp>
    </p:spTree>
    <p:extLst>
      <p:ext uri="{BB962C8B-B14F-4D97-AF65-F5344CB8AC3E}">
        <p14:creationId xmlns:p14="http://schemas.microsoft.com/office/powerpoint/2010/main" val="31106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930E68D9-6E98-4526-9637-D0E4D7FCB8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67"/>
          <a:stretch/>
        </p:blipFill>
        <p:spPr bwMode="auto">
          <a:xfrm>
            <a:off x="2656556" y="1753262"/>
            <a:ext cx="6878888" cy="553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68616706-E2A6-4B72-B28D-F41EC56E9F4C}"/>
              </a:ext>
            </a:extLst>
          </p:cNvPr>
          <p:cNvSpPr>
            <a:spLocks noGrp="1"/>
          </p:cNvSpPr>
          <p:nvPr>
            <p:ph type="title"/>
          </p:nvPr>
        </p:nvSpPr>
        <p:spPr>
          <a:xfrm>
            <a:off x="1097280" y="212172"/>
            <a:ext cx="10058400" cy="1450757"/>
          </a:xfrm>
        </p:spPr>
        <p:txBody>
          <a:bodyPr/>
          <a:lstStyle/>
          <a:p>
            <a:r>
              <a:rPr lang="en-US" dirty="0">
                <a:solidFill>
                  <a:schemeClr val="tx1"/>
                </a:solidFill>
              </a:rPr>
              <a:t>WTC Responder Cohort Overlap </a:t>
            </a:r>
          </a:p>
        </p:txBody>
      </p:sp>
      <p:sp>
        <p:nvSpPr>
          <p:cNvPr id="3" name="TextBox 2">
            <a:extLst>
              <a:ext uri="{FF2B5EF4-FFF2-40B4-BE49-F238E27FC236}">
                <a16:creationId xmlns:a16="http://schemas.microsoft.com/office/drawing/2014/main" id="{2B0AE2A1-B181-4642-9A5D-B8F071DE95B7}"/>
              </a:ext>
            </a:extLst>
          </p:cNvPr>
          <p:cNvSpPr txBox="1"/>
          <p:nvPr/>
        </p:nvSpPr>
        <p:spPr>
          <a:xfrm>
            <a:off x="471629" y="2281188"/>
            <a:ext cx="2810578" cy="267765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dirty="0"/>
              <a:t>Total: 69,134 WTC Responders: Fire, EMS, Police, Construction, </a:t>
            </a:r>
            <a:r>
              <a:rPr lang="en-US" sz="2400" dirty="0" err="1"/>
              <a:t>etc</a:t>
            </a:r>
            <a:endParaRPr lang="en-US" sz="2400" dirty="0"/>
          </a:p>
          <a:p>
            <a:endParaRPr lang="en-US" sz="2400" dirty="0"/>
          </a:p>
          <a:p>
            <a:r>
              <a:rPr lang="en-US" sz="2400" dirty="0"/>
              <a:t>9,845 (14%) in more than one cohort</a:t>
            </a:r>
          </a:p>
        </p:txBody>
      </p:sp>
    </p:spTree>
    <p:extLst>
      <p:ext uri="{BB962C8B-B14F-4D97-AF65-F5344CB8AC3E}">
        <p14:creationId xmlns:p14="http://schemas.microsoft.com/office/powerpoint/2010/main" val="762191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C6A44-487E-4AF0-81FC-93F19533EA62}"/>
              </a:ext>
            </a:extLst>
          </p:cNvPr>
          <p:cNvSpPr>
            <a:spLocks noGrp="1"/>
          </p:cNvSpPr>
          <p:nvPr>
            <p:ph type="title"/>
          </p:nvPr>
        </p:nvSpPr>
        <p:spPr>
          <a:xfrm>
            <a:off x="615046" y="268229"/>
            <a:ext cx="10815087" cy="1450757"/>
          </a:xfrm>
        </p:spPr>
        <p:txBody>
          <a:bodyPr/>
          <a:lstStyle/>
          <a:p>
            <a:r>
              <a:rPr lang="en-US" dirty="0">
                <a:solidFill>
                  <a:schemeClr val="tx1"/>
                </a:solidFill>
              </a:rPr>
              <a:t>WTC Responder All Cause &amp; Cancer Survival</a:t>
            </a:r>
          </a:p>
        </p:txBody>
      </p:sp>
      <p:sp>
        <p:nvSpPr>
          <p:cNvPr id="3" name="Content Placeholder 2">
            <a:extLst>
              <a:ext uri="{FF2B5EF4-FFF2-40B4-BE49-F238E27FC236}">
                <a16:creationId xmlns:a16="http://schemas.microsoft.com/office/drawing/2014/main" id="{86F118A0-61F8-49F5-B866-7047E3A3C5BA}"/>
              </a:ext>
            </a:extLst>
          </p:cNvPr>
          <p:cNvSpPr>
            <a:spLocks noGrp="1"/>
          </p:cNvSpPr>
          <p:nvPr>
            <p:ph idx="1"/>
          </p:nvPr>
        </p:nvSpPr>
        <p:spPr>
          <a:xfrm>
            <a:off x="1097280" y="1845734"/>
            <a:ext cx="10058400" cy="4414096"/>
          </a:xfrm>
        </p:spPr>
        <p:txBody>
          <a:bodyPr>
            <a:normAutofit/>
          </a:bodyPr>
          <a:lstStyle/>
          <a:p>
            <a:pPr marL="0" indent="0">
              <a:buNone/>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solidFill>
                <a:schemeClr val="tx1"/>
              </a:solidFill>
            </a:endParaRPr>
          </a:p>
          <a:p>
            <a:pPr>
              <a:buFont typeface="Wingdings" panose="05000000000000000000" pitchFamily="2" charset="2"/>
              <a:buChar char="§"/>
            </a:pPr>
            <a:endParaRPr lang="en-US" dirty="0"/>
          </a:p>
        </p:txBody>
      </p:sp>
      <p:pic>
        <p:nvPicPr>
          <p:cNvPr id="13" name="Picture 12">
            <a:extLst>
              <a:ext uri="{FF2B5EF4-FFF2-40B4-BE49-F238E27FC236}">
                <a16:creationId xmlns:a16="http://schemas.microsoft.com/office/drawing/2014/main" id="{886DD949-4C12-43E4-AB82-BAFA762A15FE}"/>
              </a:ext>
            </a:extLst>
          </p:cNvPr>
          <p:cNvPicPr>
            <a:picLocks noChangeAspect="1"/>
          </p:cNvPicPr>
          <p:nvPr/>
        </p:nvPicPr>
        <p:blipFill rotWithShape="1">
          <a:blip r:embed="rId3"/>
          <a:srcRect b="50587"/>
          <a:stretch/>
        </p:blipFill>
        <p:spPr>
          <a:xfrm>
            <a:off x="1199626" y="2187150"/>
            <a:ext cx="5085832" cy="2483700"/>
          </a:xfrm>
          <a:prstGeom prst="rect">
            <a:avLst/>
          </a:prstGeom>
        </p:spPr>
      </p:pic>
      <p:pic>
        <p:nvPicPr>
          <p:cNvPr id="16" name="Picture 15">
            <a:extLst>
              <a:ext uri="{FF2B5EF4-FFF2-40B4-BE49-F238E27FC236}">
                <a16:creationId xmlns:a16="http://schemas.microsoft.com/office/drawing/2014/main" id="{FE2E999A-5A03-4520-943D-4C2FD920B3C2}"/>
              </a:ext>
            </a:extLst>
          </p:cNvPr>
          <p:cNvPicPr>
            <a:picLocks noChangeAspect="1"/>
          </p:cNvPicPr>
          <p:nvPr/>
        </p:nvPicPr>
        <p:blipFill rotWithShape="1">
          <a:blip r:embed="rId3"/>
          <a:srcRect t="48780" b="1807"/>
          <a:stretch/>
        </p:blipFill>
        <p:spPr>
          <a:xfrm>
            <a:off x="6344301" y="2187150"/>
            <a:ext cx="5085832" cy="2483700"/>
          </a:xfrm>
          <a:prstGeom prst="rect">
            <a:avLst/>
          </a:prstGeom>
        </p:spPr>
      </p:pic>
      <p:graphicFrame>
        <p:nvGraphicFramePr>
          <p:cNvPr id="19" name="Table 18">
            <a:extLst>
              <a:ext uri="{FF2B5EF4-FFF2-40B4-BE49-F238E27FC236}">
                <a16:creationId xmlns:a16="http://schemas.microsoft.com/office/drawing/2014/main" id="{9B41C66A-E8C6-45D4-98B0-86EACF3F67EB}"/>
              </a:ext>
            </a:extLst>
          </p:cNvPr>
          <p:cNvGraphicFramePr>
            <a:graphicFrameLocks noGrp="1"/>
          </p:cNvGraphicFramePr>
          <p:nvPr/>
        </p:nvGraphicFramePr>
        <p:xfrm>
          <a:off x="1685248" y="4720380"/>
          <a:ext cx="4410752" cy="495300"/>
        </p:xfrm>
        <a:graphic>
          <a:graphicData uri="http://schemas.openxmlformats.org/drawingml/2006/table">
            <a:tbl>
              <a:tblPr>
                <a:tableStyleId>{B301B821-A1FF-4177-AEE7-76D212191A09}</a:tableStyleId>
              </a:tblPr>
              <a:tblGrid>
                <a:gridCol w="2113485">
                  <a:extLst>
                    <a:ext uri="{9D8B030D-6E8A-4147-A177-3AD203B41FA5}">
                      <a16:colId xmlns:a16="http://schemas.microsoft.com/office/drawing/2014/main" val="584798773"/>
                    </a:ext>
                  </a:extLst>
                </a:gridCol>
                <a:gridCol w="2297267">
                  <a:extLst>
                    <a:ext uri="{9D8B030D-6E8A-4147-A177-3AD203B41FA5}">
                      <a16:colId xmlns:a16="http://schemas.microsoft.com/office/drawing/2014/main" val="2767004260"/>
                    </a:ext>
                  </a:extLst>
                </a:gridCol>
              </a:tblGrid>
              <a:tr h="182880">
                <a:tc>
                  <a:txBody>
                    <a:bodyPr/>
                    <a:lstStyle/>
                    <a:p>
                      <a:pPr algn="l" fontAlgn="b"/>
                      <a:r>
                        <a:rPr lang="en-US" sz="1600" u="none" strike="noStrike" dirty="0">
                          <a:effectLst/>
                        </a:rPr>
                        <a:t>WTC-MMTP vs NYS </a:t>
                      </a:r>
                      <a:endParaRPr lang="en-US" sz="1600" b="0" i="0" u="none" strike="noStrike" dirty="0">
                        <a:solidFill>
                          <a:srgbClr val="000000"/>
                        </a:solidFill>
                        <a:effectLst/>
                        <a:latin typeface="Calibri" panose="020F0502020204030204" pitchFamily="34" charset="0"/>
                      </a:endParaRPr>
                    </a:p>
                  </a:txBody>
                  <a:tcPr marL="3810" marR="3810" marT="3810" marB="0" anchor="b"/>
                </a:tc>
                <a:tc>
                  <a:txBody>
                    <a:bodyPr/>
                    <a:lstStyle/>
                    <a:p>
                      <a:pPr algn="l" fontAlgn="b"/>
                      <a:r>
                        <a:rPr lang="en-US" sz="1600" u="none" strike="noStrike" dirty="0">
                          <a:effectLst/>
                        </a:rPr>
                        <a:t>HR 0.64 (95% CI 0.58-0.72)</a:t>
                      </a:r>
                      <a:endParaRPr lang="en-US" sz="16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2083965356"/>
                  </a:ext>
                </a:extLst>
              </a:tr>
              <a:tr h="182880">
                <a:tc>
                  <a:txBody>
                    <a:bodyPr/>
                    <a:lstStyle/>
                    <a:p>
                      <a:pPr algn="l" fontAlgn="b"/>
                      <a:r>
                        <a:rPr lang="en-US" sz="1600" u="none" strike="noStrike" dirty="0">
                          <a:effectLst/>
                        </a:rPr>
                        <a:t>WTC-non-MMTP vs NYS</a:t>
                      </a:r>
                      <a:endParaRPr lang="en-US" sz="1600" b="0" i="0" u="none" strike="noStrike" dirty="0">
                        <a:solidFill>
                          <a:srgbClr val="000000"/>
                        </a:solidFill>
                        <a:effectLst/>
                        <a:latin typeface="Calibri" panose="020F0502020204030204" pitchFamily="34" charset="0"/>
                      </a:endParaRPr>
                    </a:p>
                  </a:txBody>
                  <a:tcPr marL="3810" marR="3810" marT="3810" marB="0" anchor="b"/>
                </a:tc>
                <a:tc>
                  <a:txBody>
                    <a:bodyPr/>
                    <a:lstStyle/>
                    <a:p>
                      <a:pPr algn="l" fontAlgn="b"/>
                      <a:r>
                        <a:rPr lang="en-US" sz="1600" u="none" strike="noStrike" dirty="0">
                          <a:effectLst/>
                        </a:rPr>
                        <a:t>HR 0.93 (95% CI 0.79-1.10)</a:t>
                      </a:r>
                      <a:endParaRPr lang="en-US" sz="16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2232393117"/>
                  </a:ext>
                </a:extLst>
              </a:tr>
            </a:tbl>
          </a:graphicData>
        </a:graphic>
      </p:graphicFrame>
      <p:graphicFrame>
        <p:nvGraphicFramePr>
          <p:cNvPr id="20" name="Table 19">
            <a:extLst>
              <a:ext uri="{FF2B5EF4-FFF2-40B4-BE49-F238E27FC236}">
                <a16:creationId xmlns:a16="http://schemas.microsoft.com/office/drawing/2014/main" id="{D042D412-DAFA-4AF8-8E92-C72A9543DCA7}"/>
              </a:ext>
            </a:extLst>
          </p:cNvPr>
          <p:cNvGraphicFramePr>
            <a:graphicFrameLocks noGrp="1"/>
          </p:cNvGraphicFramePr>
          <p:nvPr/>
        </p:nvGraphicFramePr>
        <p:xfrm>
          <a:off x="6916378" y="4720380"/>
          <a:ext cx="4304072" cy="495300"/>
        </p:xfrm>
        <a:graphic>
          <a:graphicData uri="http://schemas.openxmlformats.org/drawingml/2006/table">
            <a:tbl>
              <a:tblPr>
                <a:tableStyleId>{B301B821-A1FF-4177-AEE7-76D212191A09}</a:tableStyleId>
              </a:tblPr>
              <a:tblGrid>
                <a:gridCol w="2062368">
                  <a:extLst>
                    <a:ext uri="{9D8B030D-6E8A-4147-A177-3AD203B41FA5}">
                      <a16:colId xmlns:a16="http://schemas.microsoft.com/office/drawing/2014/main" val="584798773"/>
                    </a:ext>
                  </a:extLst>
                </a:gridCol>
                <a:gridCol w="2241704">
                  <a:extLst>
                    <a:ext uri="{9D8B030D-6E8A-4147-A177-3AD203B41FA5}">
                      <a16:colId xmlns:a16="http://schemas.microsoft.com/office/drawing/2014/main" val="2767004260"/>
                    </a:ext>
                  </a:extLst>
                </a:gridCol>
              </a:tblGrid>
              <a:tr h="200130">
                <a:tc>
                  <a:txBody>
                    <a:bodyPr/>
                    <a:lstStyle/>
                    <a:p>
                      <a:pPr algn="l" fontAlgn="b"/>
                      <a:r>
                        <a:rPr lang="en-US" sz="1600" u="none" strike="noStrike" dirty="0">
                          <a:effectLst/>
                        </a:rPr>
                        <a:t>WTC-MMTP vs NYS </a:t>
                      </a:r>
                      <a:endParaRPr lang="en-US" sz="1600" b="0" i="0" u="none" strike="noStrike" dirty="0">
                        <a:solidFill>
                          <a:srgbClr val="000000"/>
                        </a:solidFill>
                        <a:effectLst/>
                        <a:latin typeface="Calibri" panose="020F0502020204030204" pitchFamily="34" charset="0"/>
                      </a:endParaRPr>
                    </a:p>
                  </a:txBody>
                  <a:tcPr marL="3810" marR="3810" marT="3810" marB="0" anchor="b"/>
                </a:tc>
                <a:tc>
                  <a:txBody>
                    <a:bodyPr/>
                    <a:lstStyle/>
                    <a:p>
                      <a:pPr algn="l" fontAlgn="b"/>
                      <a:r>
                        <a:rPr lang="en-US" sz="1600" u="none" strike="noStrike" dirty="0">
                          <a:effectLst/>
                        </a:rPr>
                        <a:t>HR 0.72 (95% CI 0.64-0.82)</a:t>
                      </a:r>
                      <a:endParaRPr lang="en-US" sz="16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2083965356"/>
                  </a:ext>
                </a:extLst>
              </a:tr>
              <a:tr h="200130">
                <a:tc>
                  <a:txBody>
                    <a:bodyPr/>
                    <a:lstStyle/>
                    <a:p>
                      <a:pPr algn="l" fontAlgn="b"/>
                      <a:r>
                        <a:rPr lang="en-US" sz="1600" u="none" strike="noStrike" dirty="0">
                          <a:effectLst/>
                        </a:rPr>
                        <a:t>WTC-non-MMTP vs NYS</a:t>
                      </a:r>
                      <a:endParaRPr lang="en-US" sz="1600" b="0" i="0" u="none" strike="noStrike" dirty="0">
                        <a:solidFill>
                          <a:srgbClr val="000000"/>
                        </a:solidFill>
                        <a:effectLst/>
                        <a:latin typeface="Calibri" panose="020F0502020204030204" pitchFamily="34" charset="0"/>
                      </a:endParaRPr>
                    </a:p>
                  </a:txBody>
                  <a:tcPr marL="3810" marR="3810" marT="3810" marB="0" anchor="b"/>
                </a:tc>
                <a:tc>
                  <a:txBody>
                    <a:bodyPr/>
                    <a:lstStyle/>
                    <a:p>
                      <a:pPr algn="l" fontAlgn="b"/>
                      <a:r>
                        <a:rPr lang="en-US" sz="1600" u="none" strike="noStrike" dirty="0">
                          <a:effectLst/>
                        </a:rPr>
                        <a:t>HR 0.94 (95% CI 0.78-1.14)</a:t>
                      </a:r>
                      <a:endParaRPr lang="en-US" sz="16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2232393117"/>
                  </a:ext>
                </a:extLst>
              </a:tr>
            </a:tbl>
          </a:graphicData>
        </a:graphic>
      </p:graphicFrame>
      <p:sp>
        <p:nvSpPr>
          <p:cNvPr id="21" name="TextBox 20">
            <a:extLst>
              <a:ext uri="{FF2B5EF4-FFF2-40B4-BE49-F238E27FC236}">
                <a16:creationId xmlns:a16="http://schemas.microsoft.com/office/drawing/2014/main" id="{F5EAA7D4-616A-4041-BF5A-76FC7A749AD2}"/>
              </a:ext>
            </a:extLst>
          </p:cNvPr>
          <p:cNvSpPr txBox="1"/>
          <p:nvPr/>
        </p:nvSpPr>
        <p:spPr>
          <a:xfrm>
            <a:off x="7407910" y="6152008"/>
            <a:ext cx="3530600" cy="307777"/>
          </a:xfrm>
          <a:prstGeom prst="rect">
            <a:avLst/>
          </a:prstGeom>
          <a:noFill/>
        </p:spPr>
        <p:txBody>
          <a:bodyPr wrap="square" rtlCol="0">
            <a:spAutoFit/>
          </a:bodyPr>
          <a:lstStyle/>
          <a:p>
            <a:r>
              <a:rPr lang="en-US" sz="1400" dirty="0"/>
              <a:t>Ref: Goldfarb, Zeig-Owens et al AJIM 2021</a:t>
            </a:r>
          </a:p>
        </p:txBody>
      </p:sp>
      <p:sp>
        <p:nvSpPr>
          <p:cNvPr id="4" name="TextBox 3">
            <a:extLst>
              <a:ext uri="{FF2B5EF4-FFF2-40B4-BE49-F238E27FC236}">
                <a16:creationId xmlns:a16="http://schemas.microsoft.com/office/drawing/2014/main" id="{E6867E7B-A215-9DE1-0B23-2B79F9022197}"/>
              </a:ext>
            </a:extLst>
          </p:cNvPr>
          <p:cNvSpPr txBox="1"/>
          <p:nvPr/>
        </p:nvSpPr>
        <p:spPr>
          <a:xfrm>
            <a:off x="2181764" y="5721121"/>
            <a:ext cx="4330609" cy="738664"/>
          </a:xfrm>
          <a:prstGeom prst="rect">
            <a:avLst/>
          </a:prstGeom>
          <a:noFill/>
        </p:spPr>
        <p:txBody>
          <a:bodyPr wrap="none" rtlCol="0">
            <a:spAutoFit/>
          </a:bodyPr>
          <a:lstStyle/>
          <a:p>
            <a:r>
              <a:rPr lang="en-US" sz="1400" b="1" dirty="0">
                <a:solidFill>
                  <a:srgbClr val="002060"/>
                </a:solidFill>
              </a:rPr>
              <a:t>WTC-MMTP = WTC Health Program</a:t>
            </a:r>
          </a:p>
          <a:p>
            <a:r>
              <a:rPr lang="en-US" sz="1400" b="1" dirty="0">
                <a:solidFill>
                  <a:srgbClr val="002060"/>
                </a:solidFill>
              </a:rPr>
              <a:t>WTC-non-MMTP = WTC Health Registry</a:t>
            </a:r>
          </a:p>
          <a:p>
            <a:r>
              <a:rPr lang="en-US" sz="1400" b="1" dirty="0">
                <a:solidFill>
                  <a:srgbClr val="002060"/>
                </a:solidFill>
              </a:rPr>
              <a:t>NYS = NYS State residents, same age, sex &amp; same cancer</a:t>
            </a:r>
          </a:p>
        </p:txBody>
      </p:sp>
    </p:spTree>
    <p:extLst>
      <p:ext uri="{BB962C8B-B14F-4D97-AF65-F5344CB8AC3E}">
        <p14:creationId xmlns:p14="http://schemas.microsoft.com/office/powerpoint/2010/main" val="1902963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5287DB6-2751-3BEC-43CF-AC2BD2DA703F}"/>
              </a:ext>
            </a:extLst>
          </p:cNvPr>
          <p:cNvPicPr>
            <a:picLocks noGrp="1" noChangeAspect="1"/>
          </p:cNvPicPr>
          <p:nvPr>
            <p:ph idx="1"/>
          </p:nvPr>
        </p:nvPicPr>
        <p:blipFill>
          <a:blip r:embed="rId2"/>
          <a:stretch>
            <a:fillRect/>
          </a:stretch>
        </p:blipFill>
        <p:spPr>
          <a:xfrm>
            <a:off x="1838692" y="1878160"/>
            <a:ext cx="8575576" cy="4022725"/>
          </a:xfrm>
        </p:spPr>
      </p:pic>
      <p:sp>
        <p:nvSpPr>
          <p:cNvPr id="6" name="Title 1">
            <a:extLst>
              <a:ext uri="{FF2B5EF4-FFF2-40B4-BE49-F238E27FC236}">
                <a16:creationId xmlns:a16="http://schemas.microsoft.com/office/drawing/2014/main" id="{4F8141F9-2A81-F3A1-17F8-F6B34503F360}"/>
              </a:ext>
            </a:extLst>
          </p:cNvPr>
          <p:cNvSpPr>
            <a:spLocks noGrp="1"/>
          </p:cNvSpPr>
          <p:nvPr>
            <p:ph type="title"/>
          </p:nvPr>
        </p:nvSpPr>
        <p:spPr>
          <a:xfrm>
            <a:off x="615046" y="268229"/>
            <a:ext cx="10815087" cy="1450757"/>
          </a:xfrm>
        </p:spPr>
        <p:txBody>
          <a:bodyPr/>
          <a:lstStyle/>
          <a:p>
            <a:r>
              <a:rPr lang="en-US" dirty="0">
                <a:solidFill>
                  <a:schemeClr val="tx1"/>
                </a:solidFill>
              </a:rPr>
              <a:t>WTC Responders &amp; Cancer Survival</a:t>
            </a:r>
          </a:p>
        </p:txBody>
      </p:sp>
    </p:spTree>
    <p:extLst>
      <p:ext uri="{BB962C8B-B14F-4D97-AF65-F5344CB8AC3E}">
        <p14:creationId xmlns:p14="http://schemas.microsoft.com/office/powerpoint/2010/main" val="3307361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F118A0-61F8-49F5-B866-7047E3A3C5BA}"/>
              </a:ext>
            </a:extLst>
          </p:cNvPr>
          <p:cNvSpPr>
            <a:spLocks noGrp="1"/>
          </p:cNvSpPr>
          <p:nvPr>
            <p:ph idx="1"/>
          </p:nvPr>
        </p:nvSpPr>
        <p:spPr/>
        <p:txBody>
          <a:bodyPr/>
          <a:lstStyle/>
          <a:p>
            <a:pPr marL="0" indent="0">
              <a:buNone/>
            </a:pPr>
            <a:r>
              <a:rPr lang="en-US" dirty="0"/>
              <a:t> </a:t>
            </a:r>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p:txBody>
      </p:sp>
      <p:grpSp>
        <p:nvGrpSpPr>
          <p:cNvPr id="12" name="Group 11">
            <a:extLst>
              <a:ext uri="{FF2B5EF4-FFF2-40B4-BE49-F238E27FC236}">
                <a16:creationId xmlns:a16="http://schemas.microsoft.com/office/drawing/2014/main" id="{1BE2F335-4B4B-4594-9D1A-8F82261645ED}"/>
              </a:ext>
            </a:extLst>
          </p:cNvPr>
          <p:cNvGrpSpPr/>
          <p:nvPr/>
        </p:nvGrpSpPr>
        <p:grpSpPr>
          <a:xfrm>
            <a:off x="3184248" y="2271935"/>
            <a:ext cx="5884464" cy="3013844"/>
            <a:chOff x="2518325" y="2864334"/>
            <a:chExt cx="5884464" cy="3013844"/>
          </a:xfrm>
        </p:grpSpPr>
        <p:sp>
          <p:nvSpPr>
            <p:cNvPr id="6" name="Arrow: Down 5">
              <a:extLst>
                <a:ext uri="{FF2B5EF4-FFF2-40B4-BE49-F238E27FC236}">
                  <a16:creationId xmlns:a16="http://schemas.microsoft.com/office/drawing/2014/main" id="{553D189E-6A6E-40A2-A8D3-76503D3CBCC4}"/>
                </a:ext>
              </a:extLst>
            </p:cNvPr>
            <p:cNvSpPr/>
            <p:nvPr/>
          </p:nvSpPr>
          <p:spPr>
            <a:xfrm>
              <a:off x="2763078" y="3731326"/>
              <a:ext cx="1645920" cy="2146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36% fewer deaths</a:t>
              </a:r>
            </a:p>
          </p:txBody>
        </p:sp>
        <p:sp>
          <p:nvSpPr>
            <p:cNvPr id="7" name="Arrow: Down 6">
              <a:extLst>
                <a:ext uri="{FF2B5EF4-FFF2-40B4-BE49-F238E27FC236}">
                  <a16:creationId xmlns:a16="http://schemas.microsoft.com/office/drawing/2014/main" id="{6D426B6D-AD48-4DF8-8E72-F3E148B15F6C}"/>
                </a:ext>
              </a:extLst>
            </p:cNvPr>
            <p:cNvSpPr/>
            <p:nvPr/>
          </p:nvSpPr>
          <p:spPr>
            <a:xfrm>
              <a:off x="4652837" y="3710006"/>
              <a:ext cx="1645920" cy="2146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38% fewer deaths</a:t>
              </a:r>
            </a:p>
          </p:txBody>
        </p:sp>
        <p:sp>
          <p:nvSpPr>
            <p:cNvPr id="8" name="Arrow: Down 7">
              <a:extLst>
                <a:ext uri="{FF2B5EF4-FFF2-40B4-BE49-F238E27FC236}">
                  <a16:creationId xmlns:a16="http://schemas.microsoft.com/office/drawing/2014/main" id="{8DC40E9C-9717-444D-99C7-AFE37D6A0ECE}"/>
                </a:ext>
              </a:extLst>
            </p:cNvPr>
            <p:cNvSpPr/>
            <p:nvPr/>
          </p:nvSpPr>
          <p:spPr>
            <a:xfrm>
              <a:off x="6472361" y="3701448"/>
              <a:ext cx="1645920" cy="2146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52% fewer deaths</a:t>
              </a:r>
            </a:p>
          </p:txBody>
        </p:sp>
        <p:sp>
          <p:nvSpPr>
            <p:cNvPr id="9" name="TextBox 8">
              <a:extLst>
                <a:ext uri="{FF2B5EF4-FFF2-40B4-BE49-F238E27FC236}">
                  <a16:creationId xmlns:a16="http://schemas.microsoft.com/office/drawing/2014/main" id="{4D59858B-EBAE-4956-A459-1153AC570FFC}"/>
                </a:ext>
              </a:extLst>
            </p:cNvPr>
            <p:cNvSpPr txBox="1"/>
            <p:nvPr/>
          </p:nvSpPr>
          <p:spPr>
            <a:xfrm>
              <a:off x="2518325" y="2864334"/>
              <a:ext cx="2134512" cy="830997"/>
            </a:xfrm>
            <a:prstGeom prst="rect">
              <a:avLst/>
            </a:prstGeom>
            <a:noFill/>
          </p:spPr>
          <p:txBody>
            <a:bodyPr wrap="square" rtlCol="0">
              <a:spAutoFit/>
            </a:bodyPr>
            <a:lstStyle/>
            <a:p>
              <a:pPr algn="ctr"/>
              <a:r>
                <a:rPr lang="en-US" sz="1600" dirty="0"/>
                <a:t>WTC Health Program enrollees with </a:t>
              </a:r>
            </a:p>
            <a:p>
              <a:pPr algn="ctr"/>
              <a:r>
                <a:rPr lang="en-US" sz="1600" u="sng" dirty="0"/>
                <a:t>any cancer</a:t>
              </a:r>
            </a:p>
          </p:txBody>
        </p:sp>
        <p:sp>
          <p:nvSpPr>
            <p:cNvPr id="10" name="TextBox 9">
              <a:extLst>
                <a:ext uri="{FF2B5EF4-FFF2-40B4-BE49-F238E27FC236}">
                  <a16:creationId xmlns:a16="http://schemas.microsoft.com/office/drawing/2014/main" id="{EA5411D9-791D-4324-B1DE-0B695806C2D9}"/>
                </a:ext>
              </a:extLst>
            </p:cNvPr>
            <p:cNvSpPr txBox="1"/>
            <p:nvPr/>
          </p:nvSpPr>
          <p:spPr>
            <a:xfrm>
              <a:off x="4418273" y="2864334"/>
              <a:ext cx="2134512" cy="830997"/>
            </a:xfrm>
            <a:prstGeom prst="rect">
              <a:avLst/>
            </a:prstGeom>
            <a:noFill/>
          </p:spPr>
          <p:txBody>
            <a:bodyPr wrap="square" rtlCol="0">
              <a:spAutoFit/>
            </a:bodyPr>
            <a:lstStyle/>
            <a:p>
              <a:pPr algn="ctr"/>
              <a:r>
                <a:rPr lang="en-US" sz="1600" dirty="0"/>
                <a:t>WTC Health Program enrollees with </a:t>
              </a:r>
            </a:p>
            <a:p>
              <a:pPr algn="ctr"/>
              <a:r>
                <a:rPr lang="en-US" sz="1600" u="sng" dirty="0"/>
                <a:t>prostate cancer</a:t>
              </a:r>
            </a:p>
          </p:txBody>
        </p:sp>
        <p:sp>
          <p:nvSpPr>
            <p:cNvPr id="11" name="TextBox 10">
              <a:extLst>
                <a:ext uri="{FF2B5EF4-FFF2-40B4-BE49-F238E27FC236}">
                  <a16:creationId xmlns:a16="http://schemas.microsoft.com/office/drawing/2014/main" id="{F50B4D01-0391-4C81-B5D8-DF2013267812}"/>
                </a:ext>
              </a:extLst>
            </p:cNvPr>
            <p:cNvSpPr txBox="1"/>
            <p:nvPr/>
          </p:nvSpPr>
          <p:spPr>
            <a:xfrm>
              <a:off x="6268277" y="2866773"/>
              <a:ext cx="2134512" cy="830997"/>
            </a:xfrm>
            <a:prstGeom prst="rect">
              <a:avLst/>
            </a:prstGeom>
            <a:noFill/>
          </p:spPr>
          <p:txBody>
            <a:bodyPr wrap="square" rtlCol="0">
              <a:spAutoFit/>
            </a:bodyPr>
            <a:lstStyle/>
            <a:p>
              <a:pPr algn="ctr"/>
              <a:r>
                <a:rPr lang="en-US" sz="1600" dirty="0"/>
                <a:t>WTC Health Program enrollees with </a:t>
              </a:r>
            </a:p>
            <a:p>
              <a:pPr algn="ctr"/>
              <a:r>
                <a:rPr lang="en-US" sz="1600" u="sng" dirty="0"/>
                <a:t>colon cancer</a:t>
              </a:r>
            </a:p>
          </p:txBody>
        </p:sp>
      </p:grpSp>
      <p:sp>
        <p:nvSpPr>
          <p:cNvPr id="14" name="Title 1">
            <a:extLst>
              <a:ext uri="{FF2B5EF4-FFF2-40B4-BE49-F238E27FC236}">
                <a16:creationId xmlns:a16="http://schemas.microsoft.com/office/drawing/2014/main" id="{4DAAFC17-347A-DD2F-DAF4-DD5638CD449A}"/>
              </a:ext>
            </a:extLst>
          </p:cNvPr>
          <p:cNvSpPr>
            <a:spLocks noGrp="1"/>
          </p:cNvSpPr>
          <p:nvPr>
            <p:ph type="title"/>
          </p:nvPr>
        </p:nvSpPr>
        <p:spPr>
          <a:xfrm>
            <a:off x="1097280" y="286603"/>
            <a:ext cx="10058400" cy="1450757"/>
          </a:xfrm>
        </p:spPr>
        <p:txBody>
          <a:bodyPr/>
          <a:lstStyle/>
          <a:p>
            <a:r>
              <a:rPr lang="en-US" dirty="0">
                <a:solidFill>
                  <a:schemeClr val="tx1"/>
                </a:solidFill>
              </a:rPr>
              <a:t>WTC Responder Cancer Survival</a:t>
            </a:r>
          </a:p>
        </p:txBody>
      </p:sp>
    </p:spTree>
    <p:extLst>
      <p:ext uri="{BB962C8B-B14F-4D97-AF65-F5344CB8AC3E}">
        <p14:creationId xmlns:p14="http://schemas.microsoft.com/office/powerpoint/2010/main" val="4103605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30FBD4BA-2F7C-4C77-8014-02D774508A4D}"/>
              </a:ext>
            </a:extLst>
          </p:cNvPr>
          <p:cNvGraphicFramePr>
            <a:graphicFrameLocks noGrp="1"/>
          </p:cNvGraphicFramePr>
          <p:nvPr>
            <p:ph idx="1"/>
          </p:nvPr>
        </p:nvGraphicFramePr>
        <p:xfrm>
          <a:off x="1729461" y="1882512"/>
          <a:ext cx="3467100" cy="3779520"/>
        </p:xfrm>
        <a:graphic>
          <a:graphicData uri="http://schemas.openxmlformats.org/drawingml/2006/table">
            <a:tbl>
              <a:tblPr firstRow="1" firstCol="1" bandRow="1">
                <a:tableStyleId>{5C22544A-7EE6-4342-B048-85BDC9FD1C3A}</a:tableStyleId>
              </a:tblPr>
              <a:tblGrid>
                <a:gridCol w="2170750">
                  <a:extLst>
                    <a:ext uri="{9D8B030D-6E8A-4147-A177-3AD203B41FA5}">
                      <a16:colId xmlns:a16="http://schemas.microsoft.com/office/drawing/2014/main" val="78962003"/>
                    </a:ext>
                  </a:extLst>
                </a:gridCol>
                <a:gridCol w="1296350">
                  <a:extLst>
                    <a:ext uri="{9D8B030D-6E8A-4147-A177-3AD203B41FA5}">
                      <a16:colId xmlns:a16="http://schemas.microsoft.com/office/drawing/2014/main" val="973012023"/>
                    </a:ext>
                  </a:extLst>
                </a:gridCol>
              </a:tblGrid>
              <a:tr h="571500">
                <a:tc rowSpan="2">
                  <a:txBody>
                    <a:bodyPr/>
                    <a:lstStyle/>
                    <a:p>
                      <a:pPr marL="0" marR="0" algn="ctr">
                        <a:spcBef>
                          <a:spcPts val="0"/>
                        </a:spcBef>
                        <a:spcAft>
                          <a:spcPts val="0"/>
                        </a:spcAft>
                      </a:pPr>
                      <a:r>
                        <a:rPr lang="en-US" sz="1200" dirty="0">
                          <a:ln>
                            <a:noFill/>
                          </a:ln>
                          <a:effectLst/>
                          <a:uFill>
                            <a:solidFill>
                              <a:srgbClr val="000000"/>
                            </a:solidFill>
                          </a:uFill>
                        </a:rPr>
                        <a:t>All-cause Mortality by cancer site</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fr-FR" sz="1200" dirty="0">
                          <a:ln>
                            <a:noFill/>
                          </a:ln>
                          <a:effectLst/>
                          <a:uFill>
                            <a:solidFill>
                              <a:srgbClr val="000000"/>
                            </a:solidFill>
                          </a:uFill>
                        </a:rPr>
                        <a:t>WTC MMTP </a:t>
                      </a:r>
                      <a:endParaRPr lang="en-US" sz="1200" dirty="0">
                        <a:ln>
                          <a:noFill/>
                        </a:ln>
                        <a:effectLst/>
                        <a:uFill>
                          <a:solidFill>
                            <a:srgbClr val="000000"/>
                          </a:solidFill>
                        </a:uFill>
                      </a:endParaRPr>
                    </a:p>
                    <a:p>
                      <a:pPr marL="0" marR="0" algn="ctr">
                        <a:spcBef>
                          <a:spcPts val="0"/>
                        </a:spcBef>
                        <a:spcAft>
                          <a:spcPts val="0"/>
                        </a:spcAft>
                      </a:pPr>
                      <a:r>
                        <a:rPr lang="fr-FR" sz="1200" dirty="0">
                          <a:ln>
                            <a:noFill/>
                          </a:ln>
                          <a:effectLst/>
                          <a:uFill>
                            <a:solidFill>
                              <a:srgbClr val="000000"/>
                            </a:solidFill>
                          </a:uFill>
                        </a:rPr>
                        <a:t>vs. NYS </a:t>
                      </a:r>
                      <a:endParaRPr lang="en-US" sz="1200" dirty="0">
                        <a:ln>
                          <a:noFill/>
                        </a:ln>
                        <a:effectLst/>
                        <a:uFill>
                          <a:solidFill>
                            <a:srgbClr val="000000"/>
                          </a:solidFill>
                        </a:uFill>
                      </a:endParaRPr>
                    </a:p>
                    <a:p>
                      <a:pPr marL="0" marR="0" algn="ctr">
                        <a:spcBef>
                          <a:spcPts val="0"/>
                        </a:spcBef>
                        <a:spcAft>
                          <a:spcPts val="0"/>
                        </a:spcAft>
                      </a:pPr>
                      <a:r>
                        <a:rPr lang="fr-FR" sz="1200" dirty="0">
                          <a:ln>
                            <a:noFill/>
                          </a:ln>
                          <a:effectLst/>
                          <a:uFill>
                            <a:solidFill>
                              <a:srgbClr val="000000"/>
                            </a:solidFill>
                          </a:uFill>
                        </a:rPr>
                        <a:t>non-</a:t>
                      </a:r>
                      <a:r>
                        <a:rPr lang="en-US" sz="1200" noProof="0" dirty="0">
                          <a:ln>
                            <a:noFill/>
                          </a:ln>
                          <a:effectLst/>
                          <a:uFill>
                            <a:solidFill>
                              <a:srgbClr val="000000"/>
                            </a:solidFill>
                          </a:uFill>
                        </a:rPr>
                        <a:t>responders</a:t>
                      </a:r>
                      <a:endParaRPr lang="en-US" sz="1200" noProof="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extLst>
                  <a:ext uri="{0D108BD9-81ED-4DB2-BD59-A6C34878D82A}">
                    <a16:rowId xmlns:a16="http://schemas.microsoft.com/office/drawing/2014/main" val="2090783951"/>
                  </a:ext>
                </a:extLst>
              </a:tr>
              <a:tr h="190500">
                <a:tc vMerge="1">
                  <a:txBody>
                    <a:bodyPr/>
                    <a:lstStyle/>
                    <a:p>
                      <a:endParaRPr lang="en-US"/>
                    </a:p>
                  </a:txBody>
                  <a:tcPr/>
                </a:tc>
                <a:tc>
                  <a:txBody>
                    <a:bodyPr/>
                    <a:lstStyle/>
                    <a:p>
                      <a:pPr marL="0" marR="0" algn="ctr">
                        <a:spcBef>
                          <a:spcPts val="0"/>
                        </a:spcBef>
                        <a:spcAft>
                          <a:spcPts val="0"/>
                        </a:spcAft>
                      </a:pPr>
                      <a:r>
                        <a:rPr lang="en-US" sz="1200" dirty="0">
                          <a:ln>
                            <a:noFill/>
                          </a:ln>
                          <a:effectLst/>
                          <a:uFill>
                            <a:solidFill>
                              <a:srgbClr val="000000"/>
                            </a:solidFill>
                          </a:uFill>
                        </a:rPr>
                        <a:t>HR (95%CI)</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extLst>
                  <a:ext uri="{0D108BD9-81ED-4DB2-BD59-A6C34878D82A}">
                    <a16:rowId xmlns:a16="http://schemas.microsoft.com/office/drawing/2014/main" val="901623330"/>
                  </a:ext>
                </a:extLst>
              </a:tr>
              <a:tr h="196850">
                <a:tc>
                  <a:txBody>
                    <a:bodyPr/>
                    <a:lstStyle/>
                    <a:p>
                      <a:pPr marL="0" marR="0">
                        <a:spcBef>
                          <a:spcPts val="0"/>
                        </a:spcBef>
                        <a:spcAft>
                          <a:spcPts val="0"/>
                        </a:spcAft>
                      </a:pPr>
                      <a:r>
                        <a:rPr lang="en-US" sz="1200" dirty="0">
                          <a:ln>
                            <a:noFill/>
                          </a:ln>
                          <a:effectLst/>
                          <a:uFill>
                            <a:solidFill>
                              <a:srgbClr val="000000"/>
                            </a:solidFill>
                          </a:uFill>
                        </a:rPr>
                        <a:t>Prostate</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0.62 (0.44, 0.88)</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1722238442"/>
                  </a:ext>
                </a:extLst>
              </a:tr>
              <a:tr h="196850">
                <a:tc>
                  <a:txBody>
                    <a:bodyPr/>
                    <a:lstStyle/>
                    <a:p>
                      <a:pPr marL="0" marR="0">
                        <a:spcBef>
                          <a:spcPts val="0"/>
                        </a:spcBef>
                        <a:spcAft>
                          <a:spcPts val="0"/>
                        </a:spcAft>
                      </a:pPr>
                      <a:r>
                        <a:rPr lang="en-US" sz="1200" dirty="0">
                          <a:ln>
                            <a:noFill/>
                          </a:ln>
                          <a:effectLst/>
                          <a:uFill>
                            <a:solidFill>
                              <a:srgbClr val="000000"/>
                            </a:solidFill>
                          </a:uFill>
                        </a:rPr>
                        <a:t>Lung and bronchus</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0.74 (0.56, 0.97)</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223444842"/>
                  </a:ext>
                </a:extLst>
              </a:tr>
              <a:tr h="196850">
                <a:tc>
                  <a:txBody>
                    <a:bodyPr/>
                    <a:lstStyle/>
                    <a:p>
                      <a:pPr marL="0" marR="0">
                        <a:spcBef>
                          <a:spcPts val="0"/>
                        </a:spcBef>
                        <a:spcAft>
                          <a:spcPts val="0"/>
                        </a:spcAft>
                      </a:pPr>
                      <a:r>
                        <a:rPr lang="en-US" sz="1200" dirty="0">
                          <a:ln>
                            <a:noFill/>
                          </a:ln>
                          <a:effectLst/>
                          <a:uFill>
                            <a:solidFill>
                              <a:srgbClr val="000000"/>
                            </a:solidFill>
                          </a:uFill>
                        </a:rPr>
                        <a:t>Esophagus</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0.65 (0.36, 1.18)</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425928192"/>
                  </a:ext>
                </a:extLst>
              </a:tr>
              <a:tr h="196850">
                <a:tc>
                  <a:txBody>
                    <a:bodyPr/>
                    <a:lstStyle/>
                    <a:p>
                      <a:pPr marL="0" marR="0">
                        <a:spcBef>
                          <a:spcPts val="0"/>
                        </a:spcBef>
                        <a:spcAft>
                          <a:spcPts val="0"/>
                        </a:spcAft>
                      </a:pPr>
                      <a:r>
                        <a:rPr lang="en-US" sz="1200" dirty="0">
                          <a:ln>
                            <a:noFill/>
                          </a:ln>
                          <a:effectLst/>
                          <a:uFill>
                            <a:solidFill>
                              <a:srgbClr val="000000"/>
                            </a:solidFill>
                          </a:uFill>
                        </a:rPr>
                        <a:t>Colon and rectum</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0.48 (0.31, 0.74)</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1586994672"/>
                  </a:ext>
                </a:extLst>
              </a:tr>
              <a:tr h="196850">
                <a:tc>
                  <a:txBody>
                    <a:bodyPr/>
                    <a:lstStyle/>
                    <a:p>
                      <a:pPr marL="0" marR="0">
                        <a:spcBef>
                          <a:spcPts val="0"/>
                        </a:spcBef>
                        <a:spcAft>
                          <a:spcPts val="0"/>
                        </a:spcAft>
                      </a:pPr>
                      <a:r>
                        <a:rPr lang="en-US" sz="1200" dirty="0">
                          <a:ln>
                            <a:noFill/>
                          </a:ln>
                          <a:effectLst/>
                          <a:uFill>
                            <a:solidFill>
                              <a:srgbClr val="000000"/>
                            </a:solidFill>
                          </a:uFill>
                        </a:rPr>
                        <a:t>Myeloma</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0.49 (0.22, 1.10)</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2164306074"/>
                  </a:ext>
                </a:extLst>
              </a:tr>
              <a:tr h="196850">
                <a:tc>
                  <a:txBody>
                    <a:bodyPr/>
                    <a:lstStyle/>
                    <a:p>
                      <a:pPr marL="0" marR="0">
                        <a:spcBef>
                          <a:spcPts val="0"/>
                        </a:spcBef>
                        <a:spcAft>
                          <a:spcPts val="0"/>
                        </a:spcAft>
                      </a:pPr>
                      <a:r>
                        <a:rPr lang="en-US" sz="1200" dirty="0">
                          <a:ln>
                            <a:noFill/>
                          </a:ln>
                          <a:effectLst/>
                          <a:uFill>
                            <a:solidFill>
                              <a:srgbClr val="000000"/>
                            </a:solidFill>
                          </a:uFill>
                        </a:rPr>
                        <a:t>Pancreas</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1.66 (1.15, 2.39)</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300351326"/>
                  </a:ext>
                </a:extLst>
              </a:tr>
              <a:tr h="166370">
                <a:tc>
                  <a:txBody>
                    <a:bodyPr/>
                    <a:lstStyle/>
                    <a:p>
                      <a:pPr marL="0" marR="0">
                        <a:spcBef>
                          <a:spcPts val="0"/>
                        </a:spcBef>
                        <a:spcAft>
                          <a:spcPts val="0"/>
                        </a:spcAft>
                      </a:pPr>
                      <a:r>
                        <a:rPr lang="en-US" sz="1200" dirty="0">
                          <a:ln>
                            <a:noFill/>
                          </a:ln>
                          <a:effectLst/>
                          <a:uFill>
                            <a:solidFill>
                              <a:srgbClr val="000000"/>
                            </a:solidFill>
                          </a:uFill>
                        </a:rPr>
                        <a:t>Brain and other nervous system</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1.11 (0.70, 1.76)</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320129370"/>
                  </a:ext>
                </a:extLst>
              </a:tr>
              <a:tr h="196850">
                <a:tc>
                  <a:txBody>
                    <a:bodyPr/>
                    <a:lstStyle/>
                    <a:p>
                      <a:pPr marL="0" marR="0">
                        <a:spcBef>
                          <a:spcPts val="0"/>
                        </a:spcBef>
                        <a:spcAft>
                          <a:spcPts val="0"/>
                        </a:spcAft>
                      </a:pPr>
                      <a:r>
                        <a:rPr lang="en-US" sz="1200" dirty="0">
                          <a:ln>
                            <a:noFill/>
                          </a:ln>
                          <a:effectLst/>
                          <a:uFill>
                            <a:solidFill>
                              <a:srgbClr val="000000"/>
                            </a:solidFill>
                          </a:uFill>
                        </a:rPr>
                        <a:t>Liver</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0.74 (0.44, 1.22)</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1568325880"/>
                  </a:ext>
                </a:extLst>
              </a:tr>
              <a:tr h="196850">
                <a:tc>
                  <a:txBody>
                    <a:bodyPr/>
                    <a:lstStyle/>
                    <a:p>
                      <a:pPr marL="0" marR="0">
                        <a:spcBef>
                          <a:spcPts val="0"/>
                        </a:spcBef>
                        <a:spcAft>
                          <a:spcPts val="0"/>
                        </a:spcAft>
                      </a:pPr>
                      <a:r>
                        <a:rPr lang="en-US" sz="1200" dirty="0">
                          <a:ln>
                            <a:noFill/>
                          </a:ln>
                          <a:effectLst/>
                          <a:uFill>
                            <a:solidFill>
                              <a:srgbClr val="000000"/>
                            </a:solidFill>
                          </a:uFill>
                        </a:rPr>
                        <a:t>Melanoma of the skin</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0.54 (0.27, 1.08)</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4203364758"/>
                  </a:ext>
                </a:extLst>
              </a:tr>
              <a:tr h="196850">
                <a:tc>
                  <a:txBody>
                    <a:bodyPr/>
                    <a:lstStyle/>
                    <a:p>
                      <a:pPr marL="0" marR="0">
                        <a:spcBef>
                          <a:spcPts val="0"/>
                        </a:spcBef>
                        <a:spcAft>
                          <a:spcPts val="0"/>
                        </a:spcAft>
                      </a:pPr>
                      <a:r>
                        <a:rPr lang="en-US" sz="1200" dirty="0">
                          <a:ln>
                            <a:noFill/>
                          </a:ln>
                          <a:effectLst/>
                          <a:uFill>
                            <a:solidFill>
                              <a:srgbClr val="000000"/>
                            </a:solidFill>
                          </a:uFill>
                        </a:rPr>
                        <a:t>Kidney and renal pelvis</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lgn="ctr">
                        <a:spcBef>
                          <a:spcPts val="0"/>
                        </a:spcBef>
                        <a:spcAft>
                          <a:spcPts val="0"/>
                        </a:spcAft>
                      </a:pPr>
                      <a:r>
                        <a:rPr lang="en-US" sz="1200" dirty="0">
                          <a:ln>
                            <a:noFill/>
                          </a:ln>
                          <a:effectLst/>
                          <a:uFill>
                            <a:solidFill>
                              <a:srgbClr val="000000"/>
                            </a:solidFill>
                          </a:uFill>
                        </a:rPr>
                        <a:t>0.36 (0.16, 0.79)</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2631288315"/>
                  </a:ext>
                </a:extLst>
              </a:tr>
            </a:tbl>
          </a:graphicData>
        </a:graphic>
      </p:graphicFrame>
      <p:sp>
        <p:nvSpPr>
          <p:cNvPr id="6" name="Rectangle 1">
            <a:extLst>
              <a:ext uri="{FF2B5EF4-FFF2-40B4-BE49-F238E27FC236}">
                <a16:creationId xmlns:a16="http://schemas.microsoft.com/office/drawing/2014/main" id="{A6CC18FD-1FAF-4B11-AEFD-19C1632F5729}"/>
              </a:ext>
            </a:extLst>
          </p:cNvPr>
          <p:cNvSpPr>
            <a:spLocks noChangeArrowheads="1"/>
          </p:cNvSpPr>
          <p:nvPr/>
        </p:nvSpPr>
        <p:spPr bwMode="auto">
          <a:xfrm>
            <a:off x="1019796" y="673987"/>
            <a:ext cx="1020818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ea typeface="Arial Unicode MS"/>
                <a:cs typeface="Times New Roman" panose="02020603050405020304" pitchFamily="18" charset="0"/>
              </a:rPr>
              <a:t>Longer Survival in WTC Health Program Responders (FDNY &amp; GRC) compared to NYS population with same cancer</a:t>
            </a:r>
          </a:p>
        </p:txBody>
      </p:sp>
      <p:graphicFrame>
        <p:nvGraphicFramePr>
          <p:cNvPr id="7" name="Content Placeholder 4">
            <a:extLst>
              <a:ext uri="{FF2B5EF4-FFF2-40B4-BE49-F238E27FC236}">
                <a16:creationId xmlns:a16="http://schemas.microsoft.com/office/drawing/2014/main" id="{388A1377-AEEB-466A-B9EB-83F6CAF6D08B}"/>
              </a:ext>
            </a:extLst>
          </p:cNvPr>
          <p:cNvGraphicFramePr>
            <a:graphicFrameLocks/>
          </p:cNvGraphicFramePr>
          <p:nvPr/>
        </p:nvGraphicFramePr>
        <p:xfrm>
          <a:off x="5736453" y="2754700"/>
          <a:ext cx="5114925" cy="2265680"/>
        </p:xfrm>
        <a:graphic>
          <a:graphicData uri="http://schemas.openxmlformats.org/drawingml/2006/table">
            <a:tbl>
              <a:tblPr firstRow="1" firstCol="1" bandRow="1">
                <a:tableStyleId>{5C22544A-7EE6-4342-B048-85BDC9FD1C3A}</a:tableStyleId>
              </a:tblPr>
              <a:tblGrid>
                <a:gridCol w="2620923">
                  <a:extLst>
                    <a:ext uri="{9D8B030D-6E8A-4147-A177-3AD203B41FA5}">
                      <a16:colId xmlns:a16="http://schemas.microsoft.com/office/drawing/2014/main" val="3171018298"/>
                    </a:ext>
                  </a:extLst>
                </a:gridCol>
                <a:gridCol w="1224790">
                  <a:extLst>
                    <a:ext uri="{9D8B030D-6E8A-4147-A177-3AD203B41FA5}">
                      <a16:colId xmlns:a16="http://schemas.microsoft.com/office/drawing/2014/main" val="1913189660"/>
                    </a:ext>
                  </a:extLst>
                </a:gridCol>
                <a:gridCol w="1269212">
                  <a:extLst>
                    <a:ext uri="{9D8B030D-6E8A-4147-A177-3AD203B41FA5}">
                      <a16:colId xmlns:a16="http://schemas.microsoft.com/office/drawing/2014/main" val="3192229401"/>
                    </a:ext>
                  </a:extLst>
                </a:gridCol>
              </a:tblGrid>
              <a:tr h="0">
                <a:tc>
                  <a:txBody>
                    <a:bodyPr/>
                    <a:lstStyle/>
                    <a:p>
                      <a:pPr marL="0" marR="0">
                        <a:spcBef>
                          <a:spcPts val="0"/>
                        </a:spcBef>
                        <a:spcAft>
                          <a:spcPts val="0"/>
                        </a:spcAft>
                      </a:pP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dirty="0">
                          <a:ln>
                            <a:noFill/>
                          </a:ln>
                          <a:effectLst/>
                          <a:uFill>
                            <a:solidFill>
                              <a:srgbClr val="000000"/>
                            </a:solidFill>
                          </a:uFill>
                        </a:rPr>
                        <a:t>WTC MMTP </a:t>
                      </a:r>
                      <a:r>
                        <a:rPr lang="en-US" sz="1200" b="1" kern="1200" dirty="0">
                          <a:ln>
                            <a:noFill/>
                          </a:ln>
                          <a:solidFill>
                            <a:schemeClr val="lt1"/>
                          </a:solidFill>
                          <a:effectLst/>
                          <a:uFill>
                            <a:solidFill>
                              <a:srgbClr val="000000"/>
                            </a:solidFill>
                          </a:uFill>
                          <a:latin typeface="+mn-lt"/>
                          <a:ea typeface="+mn-ea"/>
                          <a:cs typeface="+mn-cs"/>
                        </a:rPr>
                        <a:t>(n=2,037)</a:t>
                      </a:r>
                    </a:p>
                  </a:txBody>
                  <a:tcPr marL="50800" marR="50800" marT="50800" marB="50800" anchor="ctr"/>
                </a:tc>
                <a:tc>
                  <a:txBody>
                    <a:bodyPr/>
                    <a:lstStyle/>
                    <a:p>
                      <a:pPr marL="0" marR="0" algn="ctr">
                        <a:spcBef>
                          <a:spcPts val="0"/>
                        </a:spcBef>
                        <a:spcAft>
                          <a:spcPts val="0"/>
                        </a:spcAft>
                      </a:pPr>
                      <a:r>
                        <a:rPr lang="fr-FR" sz="1200" dirty="0">
                          <a:ln>
                            <a:noFill/>
                          </a:ln>
                          <a:effectLst/>
                          <a:uFill>
                            <a:solidFill>
                              <a:srgbClr val="000000"/>
                            </a:solidFill>
                          </a:uFill>
                        </a:rPr>
                        <a:t>NYS </a:t>
                      </a:r>
                      <a:endParaRPr lang="en-US" sz="1200" dirty="0">
                        <a:ln>
                          <a:noFill/>
                        </a:ln>
                        <a:effectLst/>
                        <a:uFill>
                          <a:solidFill>
                            <a:srgbClr val="000000"/>
                          </a:solidFill>
                        </a:uFill>
                      </a:endParaRPr>
                    </a:p>
                    <a:p>
                      <a:pPr marL="0" marR="0" algn="ctr">
                        <a:spcBef>
                          <a:spcPts val="0"/>
                        </a:spcBef>
                        <a:spcAft>
                          <a:spcPts val="0"/>
                        </a:spcAft>
                      </a:pPr>
                      <a:r>
                        <a:rPr lang="fr-FR" sz="1200" dirty="0">
                          <a:ln>
                            <a:noFill/>
                          </a:ln>
                          <a:effectLst/>
                          <a:uFill>
                            <a:solidFill>
                              <a:srgbClr val="000000"/>
                            </a:solidFill>
                          </a:uFill>
                        </a:rPr>
                        <a:t>non-</a:t>
                      </a:r>
                      <a:r>
                        <a:rPr lang="en-US" sz="1200" noProof="0" dirty="0">
                          <a:ln>
                            <a:noFill/>
                          </a:ln>
                          <a:effectLst/>
                          <a:uFill>
                            <a:solidFill>
                              <a:srgbClr val="000000"/>
                            </a:solidFill>
                          </a:uFill>
                        </a:rPr>
                        <a:t>responders</a:t>
                      </a:r>
                      <a:endParaRPr lang="en-US" sz="1200" noProof="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p>
                      <a:pPr marL="0" marR="0" algn="ctr" defTabSz="914400" rtl="0" eaLnBrk="1" latinLnBrk="0" hangingPunct="1">
                        <a:spcBef>
                          <a:spcPts val="0"/>
                        </a:spcBef>
                        <a:spcAft>
                          <a:spcPts val="0"/>
                        </a:spcAft>
                      </a:pPr>
                      <a:r>
                        <a:rPr lang="en-US" sz="1200" b="1" kern="1200" dirty="0">
                          <a:ln>
                            <a:noFill/>
                          </a:ln>
                          <a:solidFill>
                            <a:schemeClr val="lt1"/>
                          </a:solidFill>
                          <a:effectLst/>
                          <a:uFill>
                            <a:solidFill>
                              <a:srgbClr val="000000"/>
                            </a:solidFill>
                          </a:uFill>
                          <a:latin typeface="+mn-lt"/>
                          <a:ea typeface="+mn-ea"/>
                          <a:cs typeface="+mn-cs"/>
                        </a:rPr>
                        <a:t>(n=574,075)</a:t>
                      </a:r>
                    </a:p>
                  </a:txBody>
                  <a:tcPr marL="50800" marR="50800" marT="50800" marB="50800" anchor="ctr"/>
                </a:tc>
                <a:extLst>
                  <a:ext uri="{0D108BD9-81ED-4DB2-BD59-A6C34878D82A}">
                    <a16:rowId xmlns:a16="http://schemas.microsoft.com/office/drawing/2014/main" val="799602307"/>
                  </a:ext>
                </a:extLst>
              </a:tr>
              <a:tr h="0">
                <a:tc>
                  <a:txBody>
                    <a:bodyPr/>
                    <a:lstStyle/>
                    <a:p>
                      <a:pPr marL="0" marR="0">
                        <a:spcBef>
                          <a:spcPts val="0"/>
                        </a:spcBef>
                        <a:spcAft>
                          <a:spcPts val="0"/>
                        </a:spcAft>
                      </a:pPr>
                      <a:r>
                        <a:rPr lang="en-US" sz="1100">
                          <a:ln>
                            <a:noFill/>
                          </a:ln>
                          <a:effectLst/>
                          <a:uFill>
                            <a:solidFill>
                              <a:srgbClr val="000000"/>
                            </a:solidFill>
                          </a:uFill>
                        </a:rPr>
                        <a:t>Deaths n (%)</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dirty="0">
                          <a:ln>
                            <a:noFill/>
                          </a:ln>
                          <a:effectLst/>
                          <a:uFill>
                            <a:solidFill>
                              <a:srgbClr val="000000"/>
                            </a:solidFill>
                          </a:uFill>
                        </a:rPr>
                        <a:t>303 (14.9)</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dirty="0">
                          <a:ln>
                            <a:noFill/>
                          </a:ln>
                          <a:effectLst/>
                          <a:uFill>
                            <a:solidFill>
                              <a:srgbClr val="000000"/>
                            </a:solidFill>
                          </a:uFill>
                        </a:rPr>
                        <a:t>224,040 (39.0)</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extLst>
                  <a:ext uri="{0D108BD9-81ED-4DB2-BD59-A6C34878D82A}">
                    <a16:rowId xmlns:a16="http://schemas.microsoft.com/office/drawing/2014/main" val="3200156568"/>
                  </a:ext>
                </a:extLst>
              </a:tr>
              <a:tr h="159385">
                <a:tc>
                  <a:txBody>
                    <a:bodyPr/>
                    <a:lstStyle/>
                    <a:p>
                      <a:pPr marL="0" marR="0">
                        <a:spcBef>
                          <a:spcPts val="0"/>
                        </a:spcBef>
                        <a:spcAft>
                          <a:spcPts val="0"/>
                        </a:spcAft>
                      </a:pPr>
                      <a:r>
                        <a:rPr lang="en-US" sz="1100">
                          <a:ln>
                            <a:noFill/>
                          </a:ln>
                          <a:effectLst/>
                          <a:uFill>
                            <a:solidFill>
                              <a:srgbClr val="000000"/>
                            </a:solidFill>
                          </a:uFill>
                        </a:rPr>
                        <a:t>Cancer deaths n (%)</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a:ln>
                            <a:noFill/>
                          </a:ln>
                          <a:effectLst/>
                          <a:uFill>
                            <a:solidFill>
                              <a:srgbClr val="000000"/>
                            </a:solidFill>
                          </a:uFill>
                        </a:rPr>
                        <a:t>248 (12.2)</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a:ln>
                            <a:noFill/>
                          </a:ln>
                          <a:effectLst/>
                          <a:uFill>
                            <a:solidFill>
                              <a:srgbClr val="000000"/>
                            </a:solidFill>
                          </a:uFill>
                        </a:rPr>
                        <a:t>158,645 (27.6)</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extLst>
                  <a:ext uri="{0D108BD9-81ED-4DB2-BD59-A6C34878D82A}">
                    <a16:rowId xmlns:a16="http://schemas.microsoft.com/office/drawing/2014/main" val="4223762434"/>
                  </a:ext>
                </a:extLst>
              </a:tr>
              <a:tr h="159385">
                <a:tc>
                  <a:txBody>
                    <a:bodyPr/>
                    <a:lstStyle/>
                    <a:p>
                      <a:pPr marL="0" marR="0">
                        <a:spcBef>
                          <a:spcPts val="0"/>
                        </a:spcBef>
                        <a:spcAft>
                          <a:spcPts val="0"/>
                        </a:spcAft>
                      </a:pPr>
                      <a:r>
                        <a:rPr lang="en-US" sz="1100">
                          <a:ln>
                            <a:noFill/>
                          </a:ln>
                          <a:effectLst/>
                          <a:uFill>
                            <a:solidFill>
                              <a:srgbClr val="000000"/>
                            </a:solidFill>
                          </a:uFill>
                        </a:rPr>
                        <a:t>Survival rate n (%)</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a:ln>
                            <a:noFill/>
                          </a:ln>
                          <a:effectLst/>
                          <a:uFill>
                            <a:solidFill>
                              <a:srgbClr val="000000"/>
                            </a:solidFill>
                          </a:uFill>
                        </a:rPr>
                        <a:t> </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a:ln>
                            <a:noFill/>
                          </a:ln>
                          <a:effectLst/>
                          <a:uFill>
                            <a:solidFill>
                              <a:srgbClr val="000000"/>
                            </a:solidFill>
                          </a:uFill>
                        </a:rPr>
                        <a:t> </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extLst>
                  <a:ext uri="{0D108BD9-81ED-4DB2-BD59-A6C34878D82A}">
                    <a16:rowId xmlns:a16="http://schemas.microsoft.com/office/drawing/2014/main" val="1523491655"/>
                  </a:ext>
                </a:extLst>
              </a:tr>
              <a:tr h="159385">
                <a:tc>
                  <a:txBody>
                    <a:bodyPr/>
                    <a:lstStyle/>
                    <a:p>
                      <a:pPr marL="0" marR="0" indent="139700">
                        <a:spcBef>
                          <a:spcPts val="0"/>
                        </a:spcBef>
                        <a:spcAft>
                          <a:spcPts val="0"/>
                        </a:spcAft>
                      </a:pPr>
                      <a:r>
                        <a:rPr lang="en-US" sz="1100" dirty="0">
                          <a:ln>
                            <a:noFill/>
                          </a:ln>
                          <a:effectLst/>
                          <a:uFill>
                            <a:solidFill>
                              <a:srgbClr val="000000"/>
                            </a:solidFill>
                          </a:uFill>
                        </a:rPr>
                        <a:t>1-year survival</a:t>
                      </a:r>
                      <a:r>
                        <a:rPr lang="en-US" sz="1100" baseline="30000" dirty="0">
                          <a:ln>
                            <a:noFill/>
                          </a:ln>
                          <a:effectLst/>
                          <a:uFill>
                            <a:solidFill>
                              <a:srgbClr val="000000"/>
                            </a:solidFill>
                          </a:uFill>
                        </a:rPr>
                        <a:t> </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a:ln>
                            <a:noFill/>
                          </a:ln>
                          <a:effectLst/>
                          <a:uFill>
                            <a:solidFill>
                              <a:srgbClr val="000000"/>
                            </a:solidFill>
                          </a:uFill>
                        </a:rPr>
                        <a:t>1,916 (94.1)</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a:ln>
                            <a:noFill/>
                          </a:ln>
                          <a:effectLst/>
                          <a:uFill>
                            <a:solidFill>
                              <a:srgbClr val="000000"/>
                            </a:solidFill>
                          </a:uFill>
                        </a:rPr>
                        <a:t>474,895 (82.7)</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extLst>
                  <a:ext uri="{0D108BD9-81ED-4DB2-BD59-A6C34878D82A}">
                    <a16:rowId xmlns:a16="http://schemas.microsoft.com/office/drawing/2014/main" val="1927451436"/>
                  </a:ext>
                </a:extLst>
              </a:tr>
              <a:tr h="159385">
                <a:tc>
                  <a:txBody>
                    <a:bodyPr/>
                    <a:lstStyle/>
                    <a:p>
                      <a:pPr marL="0" marR="0" indent="139700">
                        <a:spcBef>
                          <a:spcPts val="0"/>
                        </a:spcBef>
                        <a:spcAft>
                          <a:spcPts val="0"/>
                        </a:spcAft>
                      </a:pPr>
                      <a:r>
                        <a:rPr lang="en-US" sz="1100" dirty="0">
                          <a:ln>
                            <a:noFill/>
                          </a:ln>
                          <a:effectLst/>
                          <a:uFill>
                            <a:solidFill>
                              <a:srgbClr val="000000"/>
                            </a:solidFill>
                          </a:uFill>
                        </a:rPr>
                        <a:t>3-year survival </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a:ln>
                            <a:noFill/>
                          </a:ln>
                          <a:effectLst/>
                          <a:uFill>
                            <a:solidFill>
                              <a:srgbClr val="000000"/>
                            </a:solidFill>
                          </a:uFill>
                        </a:rPr>
                        <a:t>1,346 (88.3)</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a:ln>
                            <a:noFill/>
                          </a:ln>
                          <a:effectLst/>
                          <a:uFill>
                            <a:solidFill>
                              <a:srgbClr val="000000"/>
                            </a:solidFill>
                          </a:uFill>
                        </a:rPr>
                        <a:t>326,959 (69.6)</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extLst>
                  <a:ext uri="{0D108BD9-81ED-4DB2-BD59-A6C34878D82A}">
                    <a16:rowId xmlns:a16="http://schemas.microsoft.com/office/drawing/2014/main" val="2921196811"/>
                  </a:ext>
                </a:extLst>
              </a:tr>
              <a:tr h="159385">
                <a:tc>
                  <a:txBody>
                    <a:bodyPr/>
                    <a:lstStyle/>
                    <a:p>
                      <a:pPr marL="0" marR="0" indent="139700">
                        <a:spcBef>
                          <a:spcPts val="0"/>
                        </a:spcBef>
                        <a:spcAft>
                          <a:spcPts val="0"/>
                        </a:spcAft>
                      </a:pPr>
                      <a:r>
                        <a:rPr lang="en-US" sz="1100" dirty="0">
                          <a:ln>
                            <a:noFill/>
                          </a:ln>
                          <a:effectLst/>
                          <a:uFill>
                            <a:solidFill>
                              <a:srgbClr val="000000"/>
                            </a:solidFill>
                          </a:uFill>
                        </a:rPr>
                        <a:t>5-year survival </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a:ln>
                            <a:noFill/>
                          </a:ln>
                          <a:effectLst/>
                          <a:uFill>
                            <a:solidFill>
                              <a:srgbClr val="000000"/>
                            </a:solidFill>
                          </a:uFill>
                        </a:rPr>
                        <a:t>919 (86.1)</a:t>
                      </a:r>
                      <a:endParaRPr lang="en-US" sz="120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tc>
                  <a:txBody>
                    <a:bodyPr/>
                    <a:lstStyle/>
                    <a:p>
                      <a:pPr marL="0" marR="0">
                        <a:spcBef>
                          <a:spcPts val="0"/>
                        </a:spcBef>
                        <a:spcAft>
                          <a:spcPts val="0"/>
                        </a:spcAft>
                      </a:pPr>
                      <a:r>
                        <a:rPr lang="en-US" sz="1100" dirty="0">
                          <a:ln>
                            <a:noFill/>
                          </a:ln>
                          <a:effectLst/>
                          <a:uFill>
                            <a:solidFill>
                              <a:srgbClr val="000000"/>
                            </a:solidFill>
                          </a:uFill>
                        </a:rPr>
                        <a:t>228,933 (62.8)</a:t>
                      </a:r>
                      <a:endParaRPr lang="en-US" sz="1200" dirty="0">
                        <a:ln>
                          <a:noFill/>
                        </a:ln>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nchor="ctr"/>
                </a:tc>
                <a:extLst>
                  <a:ext uri="{0D108BD9-81ED-4DB2-BD59-A6C34878D82A}">
                    <a16:rowId xmlns:a16="http://schemas.microsoft.com/office/drawing/2014/main" val="2455135823"/>
                  </a:ext>
                </a:extLst>
              </a:tr>
            </a:tbl>
          </a:graphicData>
        </a:graphic>
      </p:graphicFrame>
      <p:sp>
        <p:nvSpPr>
          <p:cNvPr id="8" name="TextBox 7">
            <a:extLst>
              <a:ext uri="{FF2B5EF4-FFF2-40B4-BE49-F238E27FC236}">
                <a16:creationId xmlns:a16="http://schemas.microsoft.com/office/drawing/2014/main" id="{62733683-BB2F-4DB1-A68D-931BEA583B73}"/>
              </a:ext>
            </a:extLst>
          </p:cNvPr>
          <p:cNvSpPr txBox="1"/>
          <p:nvPr/>
        </p:nvSpPr>
        <p:spPr>
          <a:xfrm>
            <a:off x="1604140" y="5709205"/>
            <a:ext cx="8782276" cy="954107"/>
          </a:xfrm>
          <a:prstGeom prst="rect">
            <a:avLst/>
          </a:prstGeom>
          <a:noFill/>
        </p:spPr>
        <p:txBody>
          <a:bodyPr wrap="none" rtlCol="0">
            <a:spAutoFit/>
          </a:bodyPr>
          <a:lstStyle/>
          <a:p>
            <a:r>
              <a:rPr kumimoji="0" lang="en-US" altLang="en-US" sz="1400" i="0" u="none" strike="noStrike" cap="none" normalizeH="0" baseline="0" dirty="0">
                <a:ln>
                  <a:noFill/>
                </a:ln>
                <a:solidFill>
                  <a:srgbClr val="000000"/>
                </a:solidFill>
                <a:effectLst/>
                <a:ea typeface="Arial Unicode MS"/>
                <a:cs typeface="Times New Roman" panose="02020603050405020304" pitchFamily="18" charset="0"/>
              </a:rPr>
              <a:t>Follow-up time starts at diagnosis date, males only, adjusted for age and date of diagnosis</a:t>
            </a:r>
            <a:endParaRPr lang="en-US" sz="1400" dirty="0">
              <a:effectLst/>
              <a:latin typeface="Arial" panose="020B0604020202020204" pitchFamily="34" charset="0"/>
              <a:ea typeface="Times New Roman" panose="02020603050405020304" pitchFamily="18" charset="0"/>
            </a:endParaRPr>
          </a:p>
          <a:p>
            <a:r>
              <a:rPr lang="en-US" sz="1400" dirty="0">
                <a:effectLst/>
                <a:latin typeface="Arial" panose="020B0604020202020204" pitchFamily="34" charset="0"/>
                <a:ea typeface="Times New Roman" panose="02020603050405020304" pitchFamily="18" charset="0"/>
              </a:rPr>
              <a:t>Combining Three Cohorts of WTC Rescue/Recovery Workers for Assessing Cancer Incidence and Mortality. </a:t>
            </a:r>
          </a:p>
          <a:p>
            <a:r>
              <a:rPr lang="en-US" sz="1400" dirty="0">
                <a:effectLst/>
                <a:latin typeface="Arial" panose="020B0604020202020204" pitchFamily="34" charset="0"/>
                <a:ea typeface="Times New Roman" panose="02020603050405020304" pitchFamily="18" charset="0"/>
              </a:rPr>
              <a:t>Int. J. Environ. Res. Public Health. 2021</a:t>
            </a:r>
          </a:p>
          <a:p>
            <a:r>
              <a:rPr lang="en-US" sz="1400" dirty="0">
                <a:effectLst/>
                <a:latin typeface="Arial" panose="020B0604020202020204" pitchFamily="34" charset="0"/>
                <a:ea typeface="Times New Roman" panose="02020603050405020304" pitchFamily="18" charset="0"/>
              </a:rPr>
              <a:t>Cancer survival among WTC Rescue/Recovery Workers: a collaborative cohort study. Am J Ind Med. 2021 </a:t>
            </a:r>
            <a:endParaRPr lang="en-US" sz="1400" dirty="0"/>
          </a:p>
        </p:txBody>
      </p:sp>
    </p:spTree>
    <p:extLst>
      <p:ext uri="{BB962C8B-B14F-4D97-AF65-F5344CB8AC3E}">
        <p14:creationId xmlns:p14="http://schemas.microsoft.com/office/powerpoint/2010/main" val="3539027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2AE50E-2909-F919-1C55-E3742254CCF9}"/>
              </a:ext>
            </a:extLst>
          </p:cNvPr>
          <p:cNvSpPr>
            <a:spLocks noGrp="1"/>
          </p:cNvSpPr>
          <p:nvPr>
            <p:ph idx="1"/>
          </p:nvPr>
        </p:nvSpPr>
        <p:spPr>
          <a:xfrm>
            <a:off x="719774" y="2165299"/>
            <a:ext cx="10756365" cy="4023360"/>
          </a:xfrm>
        </p:spPr>
        <p:txBody>
          <a:bodyPr>
            <a:normAutofit/>
          </a:bodyPr>
          <a:lstStyle/>
          <a:p>
            <a:pPr marL="201168" lvl="1" indent="0">
              <a:buNone/>
            </a:pPr>
            <a:r>
              <a:rPr lang="en-US" sz="2400" u="sng" dirty="0">
                <a:solidFill>
                  <a:schemeClr val="tx1"/>
                </a:solidFill>
              </a:rPr>
              <a:t>WTC &amp; Career Firefighter Health Study: WTC-exposed vs Non-WTC exposed</a:t>
            </a:r>
          </a:p>
          <a:p>
            <a:pPr lvl="2"/>
            <a:r>
              <a:rPr lang="en-US" sz="2000" dirty="0">
                <a:solidFill>
                  <a:schemeClr val="tx1"/>
                </a:solidFill>
              </a:rPr>
              <a:t>Confirms that Cancer rates are increased and that this is driven by specific types/sites</a:t>
            </a:r>
          </a:p>
          <a:p>
            <a:pPr lvl="4"/>
            <a:r>
              <a:rPr lang="en-US" sz="2000" dirty="0">
                <a:solidFill>
                  <a:schemeClr val="tx1"/>
                </a:solidFill>
              </a:rPr>
              <a:t>Not just a healthy worker effect</a:t>
            </a:r>
          </a:p>
          <a:p>
            <a:pPr lvl="2"/>
            <a:r>
              <a:rPr lang="en-US" sz="2000" b="1" i="1" dirty="0">
                <a:solidFill>
                  <a:schemeClr val="tx1"/>
                </a:solidFill>
              </a:rPr>
              <a:t>Cancer and All-cause Mortality is lower in FDNY WTC firefighters than other career firefighters</a:t>
            </a:r>
          </a:p>
          <a:p>
            <a:r>
              <a:rPr lang="en-US" dirty="0">
                <a:solidFill>
                  <a:schemeClr val="tx1"/>
                </a:solidFill>
              </a:rPr>
              <a:t> </a:t>
            </a:r>
            <a:r>
              <a:rPr lang="en-US" sz="2400" u="sng" dirty="0">
                <a:solidFill>
                  <a:schemeClr val="tx1"/>
                </a:solidFill>
              </a:rPr>
              <a:t>WTC Responder Combined Cohort Study:</a:t>
            </a:r>
          </a:p>
          <a:p>
            <a:pPr lvl="2"/>
            <a:r>
              <a:rPr lang="en-US" sz="2000" dirty="0">
                <a:solidFill>
                  <a:schemeClr val="tx1"/>
                </a:solidFill>
              </a:rPr>
              <a:t>Confirms that Cancer rates are increased and that this is driven by specific cancer types/sites</a:t>
            </a:r>
          </a:p>
          <a:p>
            <a:pPr lvl="2"/>
            <a:r>
              <a:rPr lang="en-US" sz="2000" b="1" i="1" dirty="0">
                <a:solidFill>
                  <a:schemeClr val="tx1"/>
                </a:solidFill>
              </a:rPr>
              <a:t>Cancer and All-cause Survival benefit from being in the WTC Health Program </a:t>
            </a:r>
          </a:p>
        </p:txBody>
      </p:sp>
      <p:sp>
        <p:nvSpPr>
          <p:cNvPr id="4" name="Title 1">
            <a:extLst>
              <a:ext uri="{FF2B5EF4-FFF2-40B4-BE49-F238E27FC236}">
                <a16:creationId xmlns:a16="http://schemas.microsoft.com/office/drawing/2014/main" id="{30D6BF0C-C966-1DC1-C859-279ED978E5F6}"/>
              </a:ext>
            </a:extLst>
          </p:cNvPr>
          <p:cNvSpPr>
            <a:spLocks noGrp="1"/>
          </p:cNvSpPr>
          <p:nvPr>
            <p:ph type="title"/>
          </p:nvPr>
        </p:nvSpPr>
        <p:spPr>
          <a:xfrm>
            <a:off x="1097280" y="286603"/>
            <a:ext cx="10058400" cy="1450757"/>
          </a:xfrm>
        </p:spPr>
        <p:txBody>
          <a:bodyPr/>
          <a:lstStyle/>
          <a:p>
            <a:r>
              <a:rPr lang="en-US" dirty="0">
                <a:solidFill>
                  <a:schemeClr val="tx1"/>
                </a:solidFill>
              </a:rPr>
              <a:t>Summary:</a:t>
            </a:r>
            <a:endParaRPr lang="en-US" sz="2800" b="1" dirty="0">
              <a:solidFill>
                <a:schemeClr val="tx1"/>
              </a:solidFill>
            </a:endParaRPr>
          </a:p>
        </p:txBody>
      </p:sp>
    </p:spTree>
    <p:extLst>
      <p:ext uri="{BB962C8B-B14F-4D97-AF65-F5344CB8AC3E}">
        <p14:creationId xmlns:p14="http://schemas.microsoft.com/office/powerpoint/2010/main" val="1766115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832BD0-E5AC-4940-86D4-F5F3EDF8A997}"/>
              </a:ext>
            </a:extLst>
          </p:cNvPr>
          <p:cNvSpPr>
            <a:spLocks noGrp="1"/>
          </p:cNvSpPr>
          <p:nvPr>
            <p:ph idx="1"/>
          </p:nvPr>
        </p:nvSpPr>
        <p:spPr>
          <a:xfrm>
            <a:off x="1372788" y="1870014"/>
            <a:ext cx="10515600" cy="5007769"/>
          </a:xfrm>
        </p:spPr>
        <p:txBody>
          <a:bodyPr>
            <a:noAutofit/>
          </a:bodyPr>
          <a:lstStyle/>
          <a:p>
            <a:r>
              <a:rPr lang="en-US" sz="2000" dirty="0">
                <a:effectLst/>
                <a:latin typeface="Arial" panose="020B0604020202020204" pitchFamily="34" charset="0"/>
                <a:ea typeface="Times New Roman" panose="02020603050405020304" pitchFamily="18" charset="0"/>
              </a:rPr>
              <a:t>Combining Three Cohorts of WTC Rescue/Recovery Workers for Assessing Cancer Incidence and Mortality. Int. J. Environ. Res. Public Health. 2021</a:t>
            </a:r>
          </a:p>
          <a:p>
            <a:r>
              <a:rPr lang="en-US" sz="2000" dirty="0">
                <a:effectLst/>
                <a:latin typeface="Arial" panose="020B0604020202020204" pitchFamily="34" charset="0"/>
                <a:ea typeface="Times New Roman" panose="02020603050405020304" pitchFamily="18" charset="0"/>
              </a:rPr>
              <a:t>Cancer survival among WTC Rescue/Recovery Workers: a collaborative cohort study. Am J Ind Med. 2021 </a:t>
            </a:r>
          </a:p>
          <a:p>
            <a:r>
              <a:rPr lang="en-US" sz="2000" dirty="0">
                <a:effectLst/>
                <a:latin typeface="Arial" panose="020B0604020202020204" pitchFamily="34" charset="0"/>
                <a:ea typeface="Times New Roman" panose="02020603050405020304" pitchFamily="18" charset="0"/>
                <a:cs typeface="Arial" panose="020B0604020202020204" pitchFamily="34" charset="0"/>
              </a:rPr>
              <a:t>Cancer incidence in WTC-exposed and non-exposed male firefighters, compared with the US adult male population: 2001-2016. </a:t>
            </a:r>
            <a:r>
              <a:rPr lang="en-US" sz="2000" dirty="0" err="1">
                <a:effectLst/>
                <a:latin typeface="Arial" panose="020B0604020202020204" pitchFamily="34" charset="0"/>
                <a:ea typeface="Times New Roman" panose="02020603050405020304" pitchFamily="18" charset="0"/>
                <a:cs typeface="Arial" panose="020B0604020202020204" pitchFamily="34" charset="0"/>
              </a:rPr>
              <a:t>Occup</a:t>
            </a:r>
            <a:r>
              <a:rPr lang="en-US" sz="2000" dirty="0">
                <a:effectLst/>
                <a:latin typeface="Arial" panose="020B0604020202020204" pitchFamily="34" charset="0"/>
                <a:ea typeface="Times New Roman" panose="02020603050405020304" pitchFamily="18" charset="0"/>
                <a:cs typeface="Arial" panose="020B0604020202020204" pitchFamily="34" charset="0"/>
              </a:rPr>
              <a:t> Environ Med. 2021 Oct;78(10):707-714 </a:t>
            </a:r>
          </a:p>
          <a:p>
            <a:r>
              <a:rPr lang="en-US" sz="2000" dirty="0">
                <a:latin typeface="Arial" panose="020B0604020202020204" pitchFamily="34" charset="0"/>
                <a:cs typeface="Arial" panose="020B0604020202020204" pitchFamily="34" charset="0"/>
              </a:rPr>
              <a:t>All-cause and cause-specific mortality in a cohort of WTC-exposed and non-WTC-exposed firefighters. </a:t>
            </a:r>
            <a:r>
              <a:rPr lang="en-US" sz="2000" dirty="0" err="1">
                <a:latin typeface="Arial" panose="020B0604020202020204" pitchFamily="34" charset="0"/>
                <a:cs typeface="Arial" panose="020B0604020202020204" pitchFamily="34" charset="0"/>
              </a:rPr>
              <a:t>Occup</a:t>
            </a:r>
            <a:r>
              <a:rPr lang="en-US" sz="2000" dirty="0">
                <a:latin typeface="Arial" panose="020B0604020202020204" pitchFamily="34" charset="0"/>
                <a:cs typeface="Arial" panose="020B0604020202020204" pitchFamily="34" charset="0"/>
              </a:rPr>
              <a:t> Environ Med. 2023 Mar 27:oemed-2022-108703. </a:t>
            </a:r>
            <a:r>
              <a:rPr lang="en-US" sz="2000" dirty="0" err="1">
                <a:latin typeface="Arial" panose="020B0604020202020204" pitchFamily="34" charset="0"/>
                <a:cs typeface="Arial" panose="020B0604020202020204" pitchFamily="34" charset="0"/>
              </a:rPr>
              <a:t>doi</a:t>
            </a:r>
            <a:r>
              <a:rPr lang="en-US" sz="2000" dirty="0">
                <a:latin typeface="Arial" panose="020B0604020202020204" pitchFamily="34" charset="0"/>
                <a:cs typeface="Arial" panose="020B0604020202020204" pitchFamily="34" charset="0"/>
              </a:rPr>
              <a:t>: 10.1136/oemed-2022-108703</a:t>
            </a:r>
          </a:p>
          <a:p>
            <a:endParaRPr lang="en-US" sz="2000" dirty="0"/>
          </a:p>
          <a:p>
            <a:pPr lvl="2"/>
            <a:endParaRPr lang="en-US" sz="2000" dirty="0"/>
          </a:p>
        </p:txBody>
      </p:sp>
      <p:sp>
        <p:nvSpPr>
          <p:cNvPr id="8" name="Title 1">
            <a:extLst>
              <a:ext uri="{FF2B5EF4-FFF2-40B4-BE49-F238E27FC236}">
                <a16:creationId xmlns:a16="http://schemas.microsoft.com/office/drawing/2014/main" id="{9CE7EB54-8727-832A-89C5-68DA9F1CA20B}"/>
              </a:ext>
            </a:extLst>
          </p:cNvPr>
          <p:cNvSpPr>
            <a:spLocks noGrp="1"/>
          </p:cNvSpPr>
          <p:nvPr>
            <p:ph type="title"/>
          </p:nvPr>
        </p:nvSpPr>
        <p:spPr>
          <a:xfrm>
            <a:off x="991299" y="444617"/>
            <a:ext cx="10058400" cy="596457"/>
          </a:xfrm>
        </p:spPr>
        <p:txBody>
          <a:bodyPr>
            <a:normAutofit/>
          </a:bodyPr>
          <a:lstStyle/>
          <a:p>
            <a:r>
              <a:rPr lang="en-US" sz="2800" b="1" dirty="0"/>
              <a:t>Published Peer-Reviewed Medical Studies</a:t>
            </a:r>
          </a:p>
        </p:txBody>
      </p:sp>
    </p:spTree>
    <p:extLst>
      <p:ext uri="{BB962C8B-B14F-4D97-AF65-F5344CB8AC3E}">
        <p14:creationId xmlns:p14="http://schemas.microsoft.com/office/powerpoint/2010/main" val="1014567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EBE8F6-4827-49DF-B010-3724F01A7977}"/>
              </a:ext>
            </a:extLst>
          </p:cNvPr>
          <p:cNvSpPr>
            <a:spLocks noGrp="1"/>
          </p:cNvSpPr>
          <p:nvPr>
            <p:ph idx="1"/>
          </p:nvPr>
        </p:nvSpPr>
        <p:spPr>
          <a:xfrm>
            <a:off x="1097280" y="1856366"/>
            <a:ext cx="10058400" cy="4410687"/>
          </a:xfrm>
        </p:spPr>
        <p:txBody>
          <a:bodyPr>
            <a:normAutofit fontScale="92500" lnSpcReduction="10000"/>
          </a:bodyPr>
          <a:lstStyle/>
          <a:p>
            <a:pPr>
              <a:buFont typeface="Wingdings" panose="05000000000000000000" pitchFamily="2" charset="2"/>
              <a:buChar char="§"/>
            </a:pPr>
            <a:r>
              <a:rPr lang="en-US" dirty="0"/>
              <a:t>Collaboration between FDNY, Chicago, Philadelphia and San Francisco</a:t>
            </a:r>
          </a:p>
          <a:p>
            <a:pPr>
              <a:buFont typeface="Wingdings" panose="05000000000000000000" pitchFamily="2" charset="2"/>
              <a:buChar char="§"/>
            </a:pPr>
            <a:r>
              <a:rPr lang="en-US" dirty="0"/>
              <a:t>Joint Labor-Management-Government (NIOSH) Initiative</a:t>
            </a:r>
          </a:p>
          <a:p>
            <a:pPr>
              <a:buFont typeface="Wingdings" panose="05000000000000000000" pitchFamily="2" charset="2"/>
              <a:buChar char="§"/>
            </a:pPr>
            <a:r>
              <a:rPr lang="en-US" sz="2000" dirty="0">
                <a:solidFill>
                  <a:schemeClr val="tx1"/>
                </a:solidFill>
              </a:rPr>
              <a:t>We know that cancer rates are increased in the cohorts and also know there is a high prevalence of other chronic conditions </a:t>
            </a:r>
          </a:p>
          <a:p>
            <a:pPr>
              <a:buFont typeface="Wingdings" panose="05000000000000000000" pitchFamily="2" charset="2"/>
              <a:buChar char="§"/>
            </a:pPr>
            <a:r>
              <a:rPr lang="en-US" dirty="0"/>
              <a:t>Aims</a:t>
            </a:r>
          </a:p>
          <a:p>
            <a:pPr lvl="1">
              <a:buFont typeface="Wingdings" panose="05000000000000000000" pitchFamily="2" charset="2"/>
              <a:buChar char="§"/>
            </a:pPr>
            <a:r>
              <a:rPr lang="en-US" sz="2000" dirty="0"/>
              <a:t>Identify prevalence and mortality rates in WTC exposed firefighters and in career firefighters from Chicago, Philadelphia and San Francisco</a:t>
            </a:r>
          </a:p>
          <a:p>
            <a:pPr lvl="1">
              <a:buFont typeface="Wingdings" panose="05000000000000000000" pitchFamily="2" charset="2"/>
              <a:buChar char="§"/>
            </a:pPr>
            <a:r>
              <a:rPr lang="en-US" sz="2000" dirty="0"/>
              <a:t>Provide a more appropriate comparison control group for WTC firefighter studies</a:t>
            </a:r>
          </a:p>
          <a:p>
            <a:pPr lvl="2">
              <a:buFont typeface="Wingdings" panose="05000000000000000000" pitchFamily="2" charset="2"/>
              <a:buChar char="§"/>
            </a:pPr>
            <a:r>
              <a:rPr lang="en-US" sz="2000" dirty="0"/>
              <a:t>Thereby differentiating the impact of WTC exposure from usual firefighter exposures</a:t>
            </a:r>
          </a:p>
          <a:p>
            <a:pPr lvl="2">
              <a:buFont typeface="Wingdings" panose="05000000000000000000" pitchFamily="2" charset="2"/>
              <a:buChar char="§"/>
            </a:pPr>
            <a:r>
              <a:rPr lang="en-US" sz="2000" dirty="0"/>
              <a:t>“Accounting” for the Healthy Worker Effect on Mortality</a:t>
            </a:r>
          </a:p>
          <a:p>
            <a:pPr lvl="2">
              <a:buFont typeface="Wingdings" panose="05000000000000000000" pitchFamily="2" charset="2"/>
              <a:buChar char="§"/>
            </a:pPr>
            <a:r>
              <a:rPr lang="en-US" sz="2000" dirty="0"/>
              <a:t>Reducing the impact healthcare disparities, access and possibly surveillance bias</a:t>
            </a:r>
          </a:p>
          <a:p>
            <a:pPr>
              <a:buFont typeface="Wingdings" panose="05000000000000000000" pitchFamily="2" charset="2"/>
              <a:buChar char="§"/>
            </a:pPr>
            <a:r>
              <a:rPr lang="en-US" dirty="0"/>
              <a:t>Investigators include: Robert D Daniels, Charles B Hall, David G Goldfarb, David J Prezant,, Joke Salako, Ankura Singh, Suzanne Triplett, Mayris P Webber, and Rachel Zeig-Owens </a:t>
            </a:r>
          </a:p>
          <a:p>
            <a:pPr>
              <a:buFont typeface="Wingdings" panose="05000000000000000000" pitchFamily="2" charset="2"/>
              <a:buChar char="§"/>
            </a:pPr>
            <a:endParaRPr lang="en-US" dirty="0"/>
          </a:p>
        </p:txBody>
      </p:sp>
      <p:sp>
        <p:nvSpPr>
          <p:cNvPr id="10" name="Title 1">
            <a:extLst>
              <a:ext uri="{FF2B5EF4-FFF2-40B4-BE49-F238E27FC236}">
                <a16:creationId xmlns:a16="http://schemas.microsoft.com/office/drawing/2014/main" id="{5A7122C6-EDCE-7324-C589-E207440D8A5A}"/>
              </a:ext>
            </a:extLst>
          </p:cNvPr>
          <p:cNvSpPr>
            <a:spLocks noGrp="1"/>
          </p:cNvSpPr>
          <p:nvPr>
            <p:ph type="title"/>
          </p:nvPr>
        </p:nvSpPr>
        <p:spPr>
          <a:xfrm>
            <a:off x="1097280" y="263527"/>
            <a:ext cx="10058400" cy="1450757"/>
          </a:xfrm>
        </p:spPr>
        <p:txBody>
          <a:bodyPr/>
          <a:lstStyle/>
          <a:p>
            <a:r>
              <a:rPr lang="en-US" dirty="0">
                <a:solidFill>
                  <a:schemeClr val="tx1"/>
                </a:solidFill>
              </a:rPr>
              <a:t>WTC Health Program and the </a:t>
            </a:r>
            <a:br>
              <a:rPr lang="en-US" dirty="0">
                <a:solidFill>
                  <a:schemeClr val="tx1"/>
                </a:solidFill>
              </a:rPr>
            </a:br>
            <a:r>
              <a:rPr lang="en-US" dirty="0">
                <a:solidFill>
                  <a:schemeClr val="tx1"/>
                </a:solidFill>
              </a:rPr>
              <a:t>Career Firefighter Health Study</a:t>
            </a:r>
          </a:p>
        </p:txBody>
      </p:sp>
    </p:spTree>
    <p:extLst>
      <p:ext uri="{BB962C8B-B14F-4D97-AF65-F5344CB8AC3E}">
        <p14:creationId xmlns:p14="http://schemas.microsoft.com/office/powerpoint/2010/main" val="974440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C22CD0EC-0FEC-4146-86D1-BA053618C941}"/>
              </a:ext>
            </a:extLst>
          </p:cNvPr>
          <p:cNvGraphicFramePr>
            <a:graphicFrameLocks noGrp="1"/>
          </p:cNvGraphicFramePr>
          <p:nvPr>
            <p:ph idx="1"/>
            <p:extLst>
              <p:ext uri="{D42A27DB-BD31-4B8C-83A1-F6EECF244321}">
                <p14:modId xmlns:p14="http://schemas.microsoft.com/office/powerpoint/2010/main" val="3142692043"/>
              </p:ext>
            </p:extLst>
          </p:nvPr>
        </p:nvGraphicFramePr>
        <p:xfrm>
          <a:off x="1628503" y="1084520"/>
          <a:ext cx="6891193" cy="5697413"/>
        </p:xfrm>
        <a:graphic>
          <a:graphicData uri="http://schemas.openxmlformats.org/drawingml/2006/table">
            <a:tbl>
              <a:tblPr firstRow="1">
                <a:tableStyleId>{5C22544A-7EE6-4342-B048-85BDC9FD1C3A}</a:tableStyleId>
              </a:tblPr>
              <a:tblGrid>
                <a:gridCol w="2621280">
                  <a:extLst>
                    <a:ext uri="{9D8B030D-6E8A-4147-A177-3AD203B41FA5}">
                      <a16:colId xmlns:a16="http://schemas.microsoft.com/office/drawing/2014/main" val="1751925258"/>
                    </a:ext>
                  </a:extLst>
                </a:gridCol>
                <a:gridCol w="2203268">
                  <a:extLst>
                    <a:ext uri="{9D8B030D-6E8A-4147-A177-3AD203B41FA5}">
                      <a16:colId xmlns:a16="http://schemas.microsoft.com/office/drawing/2014/main" val="1645018655"/>
                    </a:ext>
                  </a:extLst>
                </a:gridCol>
                <a:gridCol w="2066645">
                  <a:extLst>
                    <a:ext uri="{9D8B030D-6E8A-4147-A177-3AD203B41FA5}">
                      <a16:colId xmlns:a16="http://schemas.microsoft.com/office/drawing/2014/main" val="1109248417"/>
                    </a:ext>
                  </a:extLst>
                </a:gridCol>
              </a:tblGrid>
              <a:tr h="664828">
                <a:tc>
                  <a:txBody>
                    <a:bodyPr/>
                    <a:lstStyle/>
                    <a:p>
                      <a:pPr algn="l">
                        <a:lnSpc>
                          <a:spcPct val="107000"/>
                        </a:lnSpc>
                      </a:pPr>
                      <a:endParaRPr lang="en-US" sz="1200" b="1" dirty="0">
                        <a:effectLst/>
                        <a:latin typeface="+mn-lt"/>
                        <a:cs typeface="Times New Roman" panose="02020603050405020304" pitchFamily="18" charset="0"/>
                      </a:endParaRPr>
                    </a:p>
                  </a:txBody>
                  <a:tcPr marL="37582" marR="37582" marT="5220" marB="0"/>
                </a:tc>
                <a:tc>
                  <a:txBody>
                    <a:bodyPr/>
                    <a:lstStyle/>
                    <a:p>
                      <a:pPr marL="0" marR="0" algn="ctr">
                        <a:lnSpc>
                          <a:spcPct val="115000"/>
                        </a:lnSpc>
                        <a:spcBef>
                          <a:spcPts val="0"/>
                        </a:spcBef>
                        <a:spcAft>
                          <a:spcPts val="0"/>
                        </a:spcAft>
                      </a:pPr>
                      <a:r>
                        <a:rPr lang="en-US" sz="1200" b="1" kern="1200">
                          <a:effectLst/>
                          <a:latin typeface="+mn-lt"/>
                        </a:rPr>
                        <a:t>Male WTC-exposed FDNY firefighters actively employed on 9/11/2001</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ctr">
                        <a:lnSpc>
                          <a:spcPct val="115000"/>
                        </a:lnSpc>
                        <a:spcBef>
                          <a:spcPts val="0"/>
                        </a:spcBef>
                        <a:spcAft>
                          <a:spcPts val="0"/>
                        </a:spcAft>
                      </a:pPr>
                      <a:r>
                        <a:rPr lang="en-US" sz="1200" b="1" kern="1200" dirty="0">
                          <a:effectLst/>
                          <a:latin typeface="+mn-lt"/>
                        </a:rPr>
                        <a:t>Male non-FDNY, non-WTC-exposed firefighters actively employed on 9/11/2001</a:t>
                      </a:r>
                    </a:p>
                    <a:p>
                      <a:pPr marL="0" marR="0" algn="ctr">
                        <a:lnSpc>
                          <a:spcPct val="115000"/>
                        </a:lnSpc>
                        <a:spcBef>
                          <a:spcPts val="0"/>
                        </a:spcBef>
                        <a:spcAft>
                          <a:spcPts val="0"/>
                        </a:spcAft>
                      </a:pPr>
                      <a:r>
                        <a:rPr lang="en-US" sz="1200" b="1" kern="1200" dirty="0">
                          <a:effectLst/>
                          <a:latin typeface="+mn-lt"/>
                          <a:ea typeface="Calibri" panose="020F0502020204030204" pitchFamily="34" charset="0"/>
                          <a:cs typeface="Times New Roman" panose="02020603050405020304" pitchFamily="18" charset="0"/>
                        </a:rPr>
                        <a:t>3 City Fire Departments</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50110" anchor="ctr"/>
                </a:tc>
                <a:extLst>
                  <a:ext uri="{0D108BD9-81ED-4DB2-BD59-A6C34878D82A}">
                    <a16:rowId xmlns:a16="http://schemas.microsoft.com/office/drawing/2014/main" val="2080870125"/>
                  </a:ext>
                </a:extLst>
              </a:tr>
              <a:tr h="211218">
                <a:tc>
                  <a:txBody>
                    <a:bodyPr/>
                    <a:lstStyle/>
                    <a:p>
                      <a:pPr marL="36830" marR="0" algn="l">
                        <a:lnSpc>
                          <a:spcPct val="115000"/>
                        </a:lnSpc>
                        <a:spcBef>
                          <a:spcPts val="0"/>
                        </a:spcBef>
                        <a:spcAft>
                          <a:spcPts val="0"/>
                        </a:spcAft>
                      </a:pPr>
                      <a:r>
                        <a:rPr lang="en-US" sz="1200" b="1" kern="1200" dirty="0">
                          <a:effectLst/>
                          <a:latin typeface="+mn-lt"/>
                        </a:rPr>
                        <a:t>Total N</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a:effectLst/>
                          <a:latin typeface="+mn-lt"/>
                        </a:rPr>
                        <a:t>10,786</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en-US" sz="1200" b="0" kern="1200" dirty="0">
                          <a:effectLst/>
                          <a:latin typeface="+mn-lt"/>
                        </a:rPr>
                        <a:t>8,813</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1733697655"/>
                  </a:ext>
                </a:extLst>
              </a:tr>
              <a:tr h="211218">
                <a:tc>
                  <a:txBody>
                    <a:bodyPr/>
                    <a:lstStyle/>
                    <a:p>
                      <a:pPr marL="36830" marR="0" algn="l">
                        <a:lnSpc>
                          <a:spcPct val="115000"/>
                        </a:lnSpc>
                        <a:spcBef>
                          <a:spcPts val="0"/>
                        </a:spcBef>
                        <a:spcAft>
                          <a:spcPts val="0"/>
                        </a:spcAft>
                      </a:pPr>
                      <a:r>
                        <a:rPr lang="en-US" sz="1200" b="1" kern="1200" dirty="0">
                          <a:effectLst/>
                          <a:latin typeface="+mn-lt"/>
                        </a:rPr>
                        <a:t>Age on 9/11, mean ± SD</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pt-BR" sz="1200" b="0" kern="1200">
                          <a:effectLst/>
                          <a:latin typeface="+mn-lt"/>
                        </a:rPr>
                        <a:t>40.4±7.5</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en-US" sz="1200" b="0" kern="1200" dirty="0">
                          <a:effectLst/>
                          <a:latin typeface="+mn-lt"/>
                        </a:rPr>
                        <a:t>43.9±9.2</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2839739106"/>
                  </a:ext>
                </a:extLst>
              </a:tr>
              <a:tr h="211218">
                <a:tc>
                  <a:txBody>
                    <a:bodyPr/>
                    <a:lstStyle/>
                    <a:p>
                      <a:pPr marL="36830" marR="0" algn="l">
                        <a:lnSpc>
                          <a:spcPct val="115000"/>
                        </a:lnSpc>
                        <a:spcBef>
                          <a:spcPts val="0"/>
                        </a:spcBef>
                        <a:spcAft>
                          <a:spcPts val="0"/>
                        </a:spcAft>
                      </a:pPr>
                      <a:r>
                        <a:rPr lang="en-US" sz="1200" b="1" kern="1200" dirty="0">
                          <a:effectLst/>
                          <a:latin typeface="+mn-lt"/>
                        </a:rPr>
                        <a:t>Race/ethnicity, N (%)</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algn="l">
                        <a:lnSpc>
                          <a:spcPct val="107000"/>
                        </a:lnSpc>
                      </a:pPr>
                      <a:endParaRPr lang="en-US" sz="1200" b="0" dirty="0">
                        <a:effectLst/>
                        <a:latin typeface="+mn-lt"/>
                        <a:cs typeface="Times New Roman" panose="02020603050405020304" pitchFamily="18" charset="0"/>
                      </a:endParaRPr>
                    </a:p>
                  </a:txBody>
                  <a:tcPr marL="37582" marR="37582" marT="5220" marB="0" anchor="ctr"/>
                </a:tc>
                <a:tc>
                  <a:txBody>
                    <a:bodyPr/>
                    <a:lstStyle/>
                    <a:p>
                      <a:pPr algn="l">
                        <a:lnSpc>
                          <a:spcPct val="107000"/>
                        </a:lnSpc>
                      </a:pPr>
                      <a:endParaRPr lang="en-US" sz="1200" b="0" dirty="0">
                        <a:effectLst/>
                        <a:latin typeface="+mn-lt"/>
                        <a:cs typeface="Times New Roman" panose="02020603050405020304" pitchFamily="18" charset="0"/>
                      </a:endParaRPr>
                    </a:p>
                  </a:txBody>
                  <a:tcPr marL="37582" marR="37582" marT="5220" marB="0" anchor="ctr"/>
                </a:tc>
                <a:extLst>
                  <a:ext uri="{0D108BD9-81ED-4DB2-BD59-A6C34878D82A}">
                    <a16:rowId xmlns:a16="http://schemas.microsoft.com/office/drawing/2014/main" val="4077347369"/>
                  </a:ext>
                </a:extLst>
              </a:tr>
              <a:tr h="211218">
                <a:tc>
                  <a:txBody>
                    <a:bodyPr/>
                    <a:lstStyle/>
                    <a:p>
                      <a:pPr marL="0" marR="0" algn="l">
                        <a:lnSpc>
                          <a:spcPct val="115000"/>
                        </a:lnSpc>
                        <a:spcBef>
                          <a:spcPts val="0"/>
                        </a:spcBef>
                        <a:spcAft>
                          <a:spcPts val="0"/>
                        </a:spcAft>
                      </a:pPr>
                      <a:r>
                        <a:rPr lang="en-US" sz="1200" b="0" kern="1200" dirty="0">
                          <a:effectLst/>
                          <a:latin typeface="+mn-lt"/>
                        </a:rPr>
                        <a:t>  Non-Hispanic White  </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a:effectLst/>
                          <a:latin typeface="+mn-lt"/>
                        </a:rPr>
                        <a:t>10,121 (93.8)</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en-US" sz="1200" b="0" kern="1200" dirty="0">
                          <a:effectLst/>
                          <a:latin typeface="+mn-lt"/>
                        </a:rPr>
                        <a:t>6,117 (69.4)</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2083950391"/>
                  </a:ext>
                </a:extLst>
              </a:tr>
              <a:tr h="211218">
                <a:tc>
                  <a:txBody>
                    <a:bodyPr/>
                    <a:lstStyle/>
                    <a:p>
                      <a:pPr marL="0" marR="0" algn="l">
                        <a:lnSpc>
                          <a:spcPct val="115000"/>
                        </a:lnSpc>
                        <a:spcBef>
                          <a:spcPts val="0"/>
                        </a:spcBef>
                        <a:spcAft>
                          <a:spcPts val="0"/>
                        </a:spcAft>
                      </a:pPr>
                      <a:r>
                        <a:rPr lang="en-US" sz="1200" b="0" kern="1200" dirty="0">
                          <a:effectLst/>
                          <a:latin typeface="+mn-lt"/>
                        </a:rPr>
                        <a:t>  Non-Hispanic Black </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a:effectLst/>
                          <a:latin typeface="+mn-lt"/>
                        </a:rPr>
                        <a:t>282 (2.6)</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en-US" sz="1200" b="0" kern="1200" dirty="0">
                          <a:effectLst/>
                          <a:latin typeface="+mn-lt"/>
                        </a:rPr>
                        <a:t>1,589 (18.0)</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3241535504"/>
                  </a:ext>
                </a:extLst>
              </a:tr>
              <a:tr h="211218">
                <a:tc>
                  <a:txBody>
                    <a:bodyPr/>
                    <a:lstStyle/>
                    <a:p>
                      <a:pPr marL="0" marR="0" algn="l">
                        <a:lnSpc>
                          <a:spcPct val="115000"/>
                        </a:lnSpc>
                        <a:spcBef>
                          <a:spcPts val="0"/>
                        </a:spcBef>
                        <a:spcAft>
                          <a:spcPts val="0"/>
                        </a:spcAft>
                      </a:pPr>
                      <a:r>
                        <a:rPr lang="en-US" sz="1200" b="0" kern="1200" dirty="0">
                          <a:effectLst/>
                          <a:latin typeface="+mn-lt"/>
                        </a:rPr>
                        <a:t>  Hispanic</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a:effectLst/>
                          <a:latin typeface="+mn-lt"/>
                        </a:rPr>
                        <a:t>353 (3.3)</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en-US" sz="1200" b="0" kern="1200" dirty="0">
                          <a:effectLst/>
                          <a:latin typeface="+mn-lt"/>
                        </a:rPr>
                        <a:t>736 (8.3) </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730962434"/>
                  </a:ext>
                </a:extLst>
              </a:tr>
              <a:tr h="211218">
                <a:tc>
                  <a:txBody>
                    <a:bodyPr/>
                    <a:lstStyle/>
                    <a:p>
                      <a:pPr marL="0" marR="0" algn="l">
                        <a:lnSpc>
                          <a:spcPct val="115000"/>
                        </a:lnSpc>
                        <a:spcBef>
                          <a:spcPts val="0"/>
                        </a:spcBef>
                        <a:spcAft>
                          <a:spcPts val="0"/>
                        </a:spcAft>
                      </a:pPr>
                      <a:r>
                        <a:rPr lang="en-US" sz="1200" b="0" kern="1200" dirty="0">
                          <a:effectLst/>
                          <a:latin typeface="+mn-lt"/>
                        </a:rPr>
                        <a:t>  Othera</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a:effectLst/>
                          <a:latin typeface="+mn-lt"/>
                        </a:rPr>
                        <a:t>30 (0.3)</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en-US" sz="1200" b="0" kern="1200" dirty="0">
                          <a:effectLst/>
                          <a:latin typeface="+mn-lt"/>
                        </a:rPr>
                        <a:t>371 (4.2)</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288109721"/>
                  </a:ext>
                </a:extLst>
              </a:tr>
              <a:tr h="211218">
                <a:tc>
                  <a:txBody>
                    <a:bodyPr/>
                    <a:lstStyle/>
                    <a:p>
                      <a:pPr marL="36830" marR="0" algn="l">
                        <a:lnSpc>
                          <a:spcPct val="115000"/>
                        </a:lnSpc>
                        <a:spcBef>
                          <a:spcPts val="0"/>
                        </a:spcBef>
                        <a:spcAft>
                          <a:spcPts val="0"/>
                        </a:spcAft>
                      </a:pPr>
                      <a:r>
                        <a:rPr lang="en-US" sz="1200" b="1" kern="1200" dirty="0">
                          <a:effectLst/>
                          <a:latin typeface="+mn-lt"/>
                        </a:rPr>
                        <a:t>Smoking status, N (%)</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algn="l">
                        <a:lnSpc>
                          <a:spcPct val="107000"/>
                        </a:lnSpc>
                      </a:pPr>
                      <a:endParaRPr lang="en-US" sz="1200" b="0" dirty="0">
                        <a:effectLst/>
                        <a:latin typeface="+mn-lt"/>
                        <a:cs typeface="Times New Roman" panose="02020603050405020304" pitchFamily="18" charset="0"/>
                      </a:endParaRPr>
                    </a:p>
                  </a:txBody>
                  <a:tcPr marL="37582" marR="37582" marT="5220" marB="0" anchor="ctr"/>
                </a:tc>
                <a:tc>
                  <a:txBody>
                    <a:bodyPr/>
                    <a:lstStyle/>
                    <a:p>
                      <a:pPr algn="l">
                        <a:lnSpc>
                          <a:spcPct val="107000"/>
                        </a:lnSpc>
                      </a:pPr>
                      <a:endParaRPr lang="en-US" sz="1200" b="0" dirty="0">
                        <a:effectLst/>
                        <a:latin typeface="+mn-lt"/>
                        <a:cs typeface="Times New Roman" panose="02020603050405020304" pitchFamily="18" charset="0"/>
                      </a:endParaRPr>
                    </a:p>
                  </a:txBody>
                  <a:tcPr marL="37582" marR="37582" marT="5220" marB="0" anchor="ctr"/>
                </a:tc>
                <a:extLst>
                  <a:ext uri="{0D108BD9-81ED-4DB2-BD59-A6C34878D82A}">
                    <a16:rowId xmlns:a16="http://schemas.microsoft.com/office/drawing/2014/main" val="3506901104"/>
                  </a:ext>
                </a:extLst>
              </a:tr>
              <a:tr h="211218">
                <a:tc>
                  <a:txBody>
                    <a:bodyPr/>
                    <a:lstStyle/>
                    <a:p>
                      <a:pPr marL="0" marR="0" algn="l">
                        <a:lnSpc>
                          <a:spcPct val="115000"/>
                        </a:lnSpc>
                        <a:spcBef>
                          <a:spcPts val="0"/>
                        </a:spcBef>
                        <a:spcAft>
                          <a:spcPts val="0"/>
                        </a:spcAft>
                      </a:pPr>
                      <a:r>
                        <a:rPr lang="en-US" sz="1200" b="0" kern="1200" dirty="0">
                          <a:effectLst/>
                          <a:latin typeface="+mn-lt"/>
                        </a:rPr>
                        <a:t>  Current  </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dirty="0">
                          <a:effectLst/>
                          <a:latin typeface="+mn-lt"/>
                        </a:rPr>
                        <a:t>373 (3.5)b</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en-US" sz="1200" b="0" kern="1200" dirty="0">
                          <a:effectLst/>
                          <a:latin typeface="+mn-lt"/>
                        </a:rPr>
                        <a:t>189 (6.6)c</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1149654014"/>
                  </a:ext>
                </a:extLst>
              </a:tr>
              <a:tr h="211218">
                <a:tc>
                  <a:txBody>
                    <a:bodyPr/>
                    <a:lstStyle/>
                    <a:p>
                      <a:pPr marL="0" marR="0" algn="l">
                        <a:lnSpc>
                          <a:spcPct val="115000"/>
                        </a:lnSpc>
                        <a:spcBef>
                          <a:spcPts val="0"/>
                        </a:spcBef>
                        <a:spcAft>
                          <a:spcPts val="0"/>
                        </a:spcAft>
                      </a:pPr>
                      <a:r>
                        <a:rPr lang="en-US" sz="1200" b="0" kern="1200" dirty="0">
                          <a:effectLst/>
                          <a:latin typeface="+mn-lt"/>
                        </a:rPr>
                        <a:t>  Former </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dirty="0">
                          <a:effectLst/>
                          <a:latin typeface="+mn-lt"/>
                        </a:rPr>
                        <a:t>3,233 (30.2)b</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en-US" sz="1200" b="0" kern="1200" dirty="0">
                          <a:effectLst/>
                          <a:latin typeface="+mn-lt"/>
                        </a:rPr>
                        <a:t>1,056 (37.0)c</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955595310"/>
                  </a:ext>
                </a:extLst>
              </a:tr>
              <a:tr h="211218">
                <a:tc>
                  <a:txBody>
                    <a:bodyPr/>
                    <a:lstStyle/>
                    <a:p>
                      <a:pPr marL="0" marR="0" algn="l">
                        <a:lnSpc>
                          <a:spcPct val="115000"/>
                        </a:lnSpc>
                        <a:spcBef>
                          <a:spcPts val="0"/>
                        </a:spcBef>
                        <a:spcAft>
                          <a:spcPts val="0"/>
                        </a:spcAft>
                      </a:pPr>
                      <a:r>
                        <a:rPr lang="en-US" sz="1200" b="0" kern="1200" dirty="0">
                          <a:effectLst/>
                          <a:latin typeface="+mn-lt"/>
                        </a:rPr>
                        <a:t>  Never</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dirty="0">
                          <a:effectLst/>
                          <a:latin typeface="+mn-lt"/>
                        </a:rPr>
                        <a:t>7,117 (66.4)b</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en-US" sz="1200" b="0" kern="1200" dirty="0">
                          <a:effectLst/>
                          <a:latin typeface="+mn-lt"/>
                        </a:rPr>
                        <a:t>1,611 (56.4)c</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3253828651"/>
                  </a:ext>
                </a:extLst>
              </a:tr>
              <a:tr h="211218">
                <a:tc gridSpan="2">
                  <a:txBody>
                    <a:bodyPr/>
                    <a:lstStyle/>
                    <a:p>
                      <a:pPr marL="0" marR="0" algn="l">
                        <a:lnSpc>
                          <a:spcPct val="115000"/>
                        </a:lnSpc>
                        <a:spcBef>
                          <a:spcPts val="0"/>
                        </a:spcBef>
                        <a:spcAft>
                          <a:spcPts val="0"/>
                        </a:spcAft>
                      </a:pPr>
                      <a:r>
                        <a:rPr lang="en-US" sz="1200" b="1" kern="1200" dirty="0">
                          <a:effectLst/>
                          <a:latin typeface="+mn-lt"/>
                        </a:rPr>
                        <a:t>WTC exposure/site arrival time, N (%)</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hMerge="1">
                  <a:txBody>
                    <a:bodyPr/>
                    <a:lstStyle/>
                    <a:p>
                      <a:pPr marL="0" marR="0" algn="l">
                        <a:lnSpc>
                          <a:spcPct val="115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rowSpan="6">
                  <a:txBody>
                    <a:bodyPr/>
                    <a:lstStyle/>
                    <a:p>
                      <a:pPr marL="0" marR="0" algn="l">
                        <a:lnSpc>
                          <a:spcPct val="115000"/>
                        </a:lnSpc>
                        <a:spcBef>
                          <a:spcPts val="0"/>
                        </a:spcBef>
                        <a:spcAft>
                          <a:spcPts val="0"/>
                        </a:spcAft>
                      </a:pPr>
                      <a:r>
                        <a:rPr lang="nb-NO" sz="1200" b="0" kern="1200" dirty="0">
                          <a:effectLst/>
                          <a:latin typeface="+mn-lt"/>
                        </a:rPr>
                        <a:t> </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3595111464"/>
                  </a:ext>
                </a:extLst>
              </a:tr>
              <a:tr h="211218">
                <a:tc>
                  <a:txBody>
                    <a:bodyPr/>
                    <a:lstStyle/>
                    <a:p>
                      <a:pPr marL="0" marR="0" algn="l">
                        <a:lnSpc>
                          <a:spcPct val="115000"/>
                        </a:lnSpc>
                        <a:spcBef>
                          <a:spcPts val="0"/>
                        </a:spcBef>
                        <a:spcAft>
                          <a:spcPts val="0"/>
                        </a:spcAft>
                      </a:pPr>
                      <a:r>
                        <a:rPr lang="en-US" sz="1200" b="0" kern="1200" dirty="0">
                          <a:effectLst/>
                          <a:latin typeface="+mn-lt"/>
                        </a:rPr>
                        <a:t>  Morning of 9/11</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a:effectLst/>
                          <a:latin typeface="+mn-lt"/>
                        </a:rPr>
                        <a:t>1,741 (16.1)</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vMerge="1">
                  <a:txBody>
                    <a:bodyPr/>
                    <a:lstStyle/>
                    <a:p>
                      <a:endParaRPr lang="en-US"/>
                    </a:p>
                  </a:txBody>
                  <a:tcPr/>
                </a:tc>
                <a:extLst>
                  <a:ext uri="{0D108BD9-81ED-4DB2-BD59-A6C34878D82A}">
                    <a16:rowId xmlns:a16="http://schemas.microsoft.com/office/drawing/2014/main" val="2608528681"/>
                  </a:ext>
                </a:extLst>
              </a:tr>
              <a:tr h="211218">
                <a:tc>
                  <a:txBody>
                    <a:bodyPr/>
                    <a:lstStyle/>
                    <a:p>
                      <a:pPr marL="0" marR="0" algn="l">
                        <a:lnSpc>
                          <a:spcPct val="115000"/>
                        </a:lnSpc>
                        <a:spcBef>
                          <a:spcPts val="0"/>
                        </a:spcBef>
                        <a:spcAft>
                          <a:spcPts val="0"/>
                        </a:spcAft>
                      </a:pPr>
                      <a:r>
                        <a:rPr lang="en-US" sz="1200" b="0" kern="1200" dirty="0">
                          <a:effectLst/>
                          <a:latin typeface="+mn-lt"/>
                        </a:rPr>
                        <a:t>  Afternoon of 9/11</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dirty="0">
                          <a:effectLst/>
                          <a:latin typeface="+mn-lt"/>
                        </a:rPr>
                        <a:t>5,683 (52.7)</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vMerge="1">
                  <a:txBody>
                    <a:bodyPr/>
                    <a:lstStyle/>
                    <a:p>
                      <a:endParaRPr lang="en-US"/>
                    </a:p>
                  </a:txBody>
                  <a:tcPr/>
                </a:tc>
                <a:extLst>
                  <a:ext uri="{0D108BD9-81ED-4DB2-BD59-A6C34878D82A}">
                    <a16:rowId xmlns:a16="http://schemas.microsoft.com/office/drawing/2014/main" val="226457229"/>
                  </a:ext>
                </a:extLst>
              </a:tr>
              <a:tr h="211218">
                <a:tc>
                  <a:txBody>
                    <a:bodyPr/>
                    <a:lstStyle/>
                    <a:p>
                      <a:pPr marL="0" marR="0" algn="l">
                        <a:lnSpc>
                          <a:spcPct val="115000"/>
                        </a:lnSpc>
                        <a:spcBef>
                          <a:spcPts val="0"/>
                        </a:spcBef>
                        <a:spcAft>
                          <a:spcPts val="0"/>
                        </a:spcAft>
                      </a:pPr>
                      <a:r>
                        <a:rPr lang="en-US" sz="1200" b="0" kern="1200" dirty="0">
                          <a:effectLst/>
                          <a:latin typeface="+mn-lt"/>
                        </a:rPr>
                        <a:t>  9/12/2001</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dirty="0">
                          <a:effectLst/>
                          <a:latin typeface="+mn-lt"/>
                        </a:rPr>
                        <a:t>1,873 (17.4)</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vMerge="1">
                  <a:txBody>
                    <a:bodyPr/>
                    <a:lstStyle/>
                    <a:p>
                      <a:endParaRPr lang="en-US"/>
                    </a:p>
                  </a:txBody>
                  <a:tcPr/>
                </a:tc>
                <a:extLst>
                  <a:ext uri="{0D108BD9-81ED-4DB2-BD59-A6C34878D82A}">
                    <a16:rowId xmlns:a16="http://schemas.microsoft.com/office/drawing/2014/main" val="1782852857"/>
                  </a:ext>
                </a:extLst>
              </a:tr>
              <a:tr h="211218">
                <a:tc>
                  <a:txBody>
                    <a:bodyPr/>
                    <a:lstStyle/>
                    <a:p>
                      <a:pPr marL="0" marR="0" algn="l">
                        <a:lnSpc>
                          <a:spcPct val="115000"/>
                        </a:lnSpc>
                        <a:spcBef>
                          <a:spcPts val="0"/>
                        </a:spcBef>
                        <a:spcAft>
                          <a:spcPts val="0"/>
                        </a:spcAft>
                      </a:pPr>
                      <a:r>
                        <a:rPr lang="en-US" sz="1200" b="0" kern="1200" dirty="0">
                          <a:effectLst/>
                          <a:latin typeface="+mn-lt"/>
                        </a:rPr>
                        <a:t>  9/13-9/24/2001</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a:effectLst/>
                          <a:latin typeface="+mn-lt"/>
                        </a:rPr>
                        <a:t>1,315 (12.2)</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vMerge="1">
                  <a:txBody>
                    <a:bodyPr/>
                    <a:lstStyle/>
                    <a:p>
                      <a:endParaRPr lang="en-US"/>
                    </a:p>
                  </a:txBody>
                  <a:tcPr/>
                </a:tc>
                <a:extLst>
                  <a:ext uri="{0D108BD9-81ED-4DB2-BD59-A6C34878D82A}">
                    <a16:rowId xmlns:a16="http://schemas.microsoft.com/office/drawing/2014/main" val="822602737"/>
                  </a:ext>
                </a:extLst>
              </a:tr>
              <a:tr h="211218">
                <a:tc>
                  <a:txBody>
                    <a:bodyPr/>
                    <a:lstStyle/>
                    <a:p>
                      <a:pPr marL="0" marR="0" algn="l">
                        <a:lnSpc>
                          <a:spcPct val="115000"/>
                        </a:lnSpc>
                        <a:spcBef>
                          <a:spcPts val="0"/>
                        </a:spcBef>
                        <a:spcAft>
                          <a:spcPts val="0"/>
                        </a:spcAft>
                      </a:pPr>
                      <a:r>
                        <a:rPr lang="en-US" sz="1200" b="0" kern="1200" dirty="0">
                          <a:effectLst/>
                          <a:latin typeface="+mn-lt"/>
                        </a:rPr>
                        <a:t>  After 9/24/2001</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dirty="0">
                          <a:effectLst/>
                          <a:latin typeface="+mn-lt"/>
                        </a:rPr>
                        <a:t>174 (1.6)</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vMerge="1">
                  <a:txBody>
                    <a:bodyPr/>
                    <a:lstStyle/>
                    <a:p>
                      <a:endParaRPr lang="en-US"/>
                    </a:p>
                  </a:txBody>
                  <a:tcPr/>
                </a:tc>
                <a:extLst>
                  <a:ext uri="{0D108BD9-81ED-4DB2-BD59-A6C34878D82A}">
                    <a16:rowId xmlns:a16="http://schemas.microsoft.com/office/drawing/2014/main" val="3555362548"/>
                  </a:ext>
                </a:extLst>
              </a:tr>
              <a:tr h="224312">
                <a:tc>
                  <a:txBody>
                    <a:bodyPr/>
                    <a:lstStyle/>
                    <a:p>
                      <a:pPr marL="0" marR="0" algn="l">
                        <a:lnSpc>
                          <a:spcPct val="115000"/>
                        </a:lnSpc>
                        <a:spcBef>
                          <a:spcPts val="0"/>
                        </a:spcBef>
                        <a:spcAft>
                          <a:spcPts val="0"/>
                        </a:spcAft>
                      </a:pPr>
                      <a:r>
                        <a:rPr lang="en-US" sz="1200" b="1" kern="1200" dirty="0">
                          <a:effectLst/>
                          <a:latin typeface="+mn-lt"/>
                        </a:rPr>
                        <a:t>Deceased by 12/31/16, N (%)</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dirty="0">
                          <a:effectLst/>
                          <a:latin typeface="+mn-lt"/>
                        </a:rPr>
                        <a:t>261 (2.4)</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nb-NO" sz="1200" b="0" kern="1200" dirty="0">
                          <a:effectLst/>
                          <a:latin typeface="+mn-lt"/>
                        </a:rPr>
                        <a:t>605 (6.9)</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3179292282"/>
                  </a:ext>
                </a:extLst>
              </a:tr>
              <a:tr h="200297">
                <a:tc>
                  <a:txBody>
                    <a:bodyPr/>
                    <a:lstStyle/>
                    <a:p>
                      <a:pPr marL="0" marR="0" algn="l">
                        <a:lnSpc>
                          <a:spcPct val="115000"/>
                        </a:lnSpc>
                        <a:spcBef>
                          <a:spcPts val="0"/>
                        </a:spcBef>
                        <a:spcAft>
                          <a:spcPts val="0"/>
                        </a:spcAft>
                      </a:pPr>
                      <a:r>
                        <a:rPr lang="en-US" sz="1200" b="1" kern="1200" dirty="0">
                          <a:effectLst/>
                          <a:latin typeface="+mn-lt"/>
                        </a:rPr>
                        <a:t>Follow-up years, mean ± SD</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dirty="0">
                          <a:effectLst/>
                          <a:latin typeface="+mn-lt"/>
                        </a:rPr>
                        <a:t>15.2 ± 1.1</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nb-NO" sz="1200" b="0" kern="1200" dirty="0">
                          <a:effectLst/>
                          <a:latin typeface="+mn-lt"/>
                        </a:rPr>
                        <a:t>14.9 ± 2.0</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984625657"/>
                  </a:ext>
                </a:extLst>
              </a:tr>
              <a:tr h="211218">
                <a:tc>
                  <a:txBody>
                    <a:bodyPr/>
                    <a:lstStyle/>
                    <a:p>
                      <a:pPr marL="0" marR="0" algn="l">
                        <a:lnSpc>
                          <a:spcPct val="115000"/>
                        </a:lnSpc>
                        <a:spcBef>
                          <a:spcPts val="0"/>
                        </a:spcBef>
                        <a:spcAft>
                          <a:spcPts val="0"/>
                        </a:spcAft>
                      </a:pPr>
                      <a:r>
                        <a:rPr lang="en-US" sz="1200" b="1" kern="1200" dirty="0">
                          <a:effectLst/>
                          <a:latin typeface="+mn-lt"/>
                        </a:rPr>
                        <a:t>Total follow-up years</a:t>
                      </a:r>
                      <a:endParaRPr lang="en-US" sz="1200" b="1"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is-IS" sz="1200" b="0" kern="1200" dirty="0">
                          <a:effectLst/>
                          <a:latin typeface="+mn-lt"/>
                        </a:rPr>
                        <a:t>163,583.4</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a:txBody>
                    <a:bodyPr/>
                    <a:lstStyle/>
                    <a:p>
                      <a:pPr marL="0" marR="0" algn="l">
                        <a:lnSpc>
                          <a:spcPct val="115000"/>
                        </a:lnSpc>
                        <a:spcBef>
                          <a:spcPts val="0"/>
                        </a:spcBef>
                        <a:spcAft>
                          <a:spcPts val="0"/>
                        </a:spcAft>
                      </a:pPr>
                      <a:r>
                        <a:rPr lang="nb-NO" sz="1200" b="0" kern="1200" dirty="0">
                          <a:effectLst/>
                          <a:latin typeface="+mn-lt"/>
                        </a:rPr>
                        <a:t>130,971.0</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extLst>
                  <a:ext uri="{0D108BD9-81ED-4DB2-BD59-A6C34878D82A}">
                    <a16:rowId xmlns:a16="http://schemas.microsoft.com/office/drawing/2014/main" val="1556441084"/>
                  </a:ext>
                </a:extLst>
              </a:tr>
              <a:tr h="575807">
                <a:tc gridSpan="3">
                  <a:txBody>
                    <a:bodyPr/>
                    <a:lstStyle/>
                    <a:p>
                      <a:pPr marL="0" marR="0" algn="l">
                        <a:lnSpc>
                          <a:spcPct val="107000"/>
                        </a:lnSpc>
                        <a:spcBef>
                          <a:spcPts val="0"/>
                        </a:spcBef>
                        <a:spcAft>
                          <a:spcPts val="0"/>
                        </a:spcAft>
                      </a:pPr>
                      <a:r>
                        <a:rPr lang="en-US" sz="1200" b="0" kern="1200" dirty="0">
                          <a:effectLst/>
                          <a:latin typeface="+mn-lt"/>
                        </a:rPr>
                        <a:t>A   Includes Asian and Native American race categories; </a:t>
                      </a:r>
                      <a:endParaRPr lang="en-US" sz="1200" b="0" dirty="0">
                        <a:effectLst/>
                        <a:latin typeface="+mn-lt"/>
                      </a:endParaRPr>
                    </a:p>
                    <a:p>
                      <a:pPr marL="0" marR="0" algn="l">
                        <a:lnSpc>
                          <a:spcPct val="107000"/>
                        </a:lnSpc>
                        <a:spcBef>
                          <a:spcPts val="0"/>
                        </a:spcBef>
                        <a:spcAft>
                          <a:spcPts val="0"/>
                        </a:spcAft>
                      </a:pPr>
                      <a:r>
                        <a:rPr lang="en-US" sz="1200" b="0" kern="1200" dirty="0">
                          <a:effectLst/>
                          <a:latin typeface="+mn-lt"/>
                        </a:rPr>
                        <a:t>B   N=10,723 who self-reported smoking status; </a:t>
                      </a:r>
                      <a:endParaRPr lang="en-US" sz="1200" b="0" dirty="0">
                        <a:effectLst/>
                        <a:latin typeface="+mn-lt"/>
                      </a:endParaRPr>
                    </a:p>
                    <a:p>
                      <a:pPr marL="0" marR="0" algn="l">
                        <a:lnSpc>
                          <a:spcPct val="107000"/>
                        </a:lnSpc>
                        <a:spcBef>
                          <a:spcPts val="0"/>
                        </a:spcBef>
                        <a:spcAft>
                          <a:spcPts val="0"/>
                        </a:spcAft>
                      </a:pPr>
                      <a:r>
                        <a:rPr lang="en-US" sz="1200" b="0" kern="1200" dirty="0">
                          <a:effectLst/>
                          <a:latin typeface="+mn-lt"/>
                        </a:rPr>
                        <a:t>C   N=2,856 who completed Career Firefighter Health Study survey</a:t>
                      </a:r>
                      <a:endParaRPr lang="en-US" sz="1200" b="0" dirty="0">
                        <a:effectLst/>
                        <a:latin typeface="+mn-lt"/>
                        <a:ea typeface="Calibri" panose="020F0502020204030204" pitchFamily="34" charset="0"/>
                        <a:cs typeface="Times New Roman" panose="02020603050405020304" pitchFamily="18" charset="0"/>
                      </a:endParaRPr>
                    </a:p>
                  </a:txBody>
                  <a:tcPr marL="37582" marR="37582" marT="522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51824451"/>
                  </a:ext>
                </a:extLst>
              </a:tr>
            </a:tbl>
          </a:graphicData>
        </a:graphic>
      </p:graphicFrame>
      <p:sp>
        <p:nvSpPr>
          <p:cNvPr id="2" name="TextBox 1">
            <a:extLst>
              <a:ext uri="{FF2B5EF4-FFF2-40B4-BE49-F238E27FC236}">
                <a16:creationId xmlns:a16="http://schemas.microsoft.com/office/drawing/2014/main" id="{70F5F069-43F1-42B3-DB64-9F9E24C2DDF1}"/>
              </a:ext>
            </a:extLst>
          </p:cNvPr>
          <p:cNvSpPr txBox="1"/>
          <p:nvPr/>
        </p:nvSpPr>
        <p:spPr>
          <a:xfrm>
            <a:off x="8597914" y="4153539"/>
            <a:ext cx="2377895" cy="2031325"/>
          </a:xfrm>
          <a:prstGeom prst="rect">
            <a:avLst/>
          </a:prstGeom>
          <a:noFill/>
        </p:spPr>
        <p:txBody>
          <a:bodyPr wrap="square" rtlCol="0">
            <a:spAutoFit/>
          </a:bodyPr>
          <a:lstStyle/>
          <a:p>
            <a:r>
              <a:rPr lang="en-US" u="sng" dirty="0"/>
              <a:t>Note</a:t>
            </a:r>
            <a:r>
              <a:rPr lang="en-US" dirty="0"/>
              <a:t>: throughout this presentation</a:t>
            </a:r>
          </a:p>
          <a:p>
            <a:r>
              <a:rPr lang="en-US" dirty="0"/>
              <a:t>We only include males due to low numbers of females.  Next phase should enable their inclusion</a:t>
            </a:r>
          </a:p>
        </p:txBody>
      </p:sp>
      <p:sp>
        <p:nvSpPr>
          <p:cNvPr id="3" name="TextBox 2">
            <a:extLst>
              <a:ext uri="{FF2B5EF4-FFF2-40B4-BE49-F238E27FC236}">
                <a16:creationId xmlns:a16="http://schemas.microsoft.com/office/drawing/2014/main" id="{419D910D-5812-C996-2F68-3C2BC44D838D}"/>
              </a:ext>
            </a:extLst>
          </p:cNvPr>
          <p:cNvSpPr txBox="1"/>
          <p:nvPr/>
        </p:nvSpPr>
        <p:spPr>
          <a:xfrm>
            <a:off x="8685593" y="3092770"/>
            <a:ext cx="2202536" cy="1200329"/>
          </a:xfrm>
          <a:prstGeom prst="rect">
            <a:avLst/>
          </a:prstGeom>
          <a:noFill/>
        </p:spPr>
        <p:txBody>
          <a:bodyPr wrap="square" rtlCol="0">
            <a:spAutoFit/>
          </a:bodyPr>
          <a:lstStyle/>
          <a:p>
            <a:r>
              <a:rPr lang="en-US" sz="1800" dirty="0"/>
              <a:t>19,599 Firefighters  employed on 9/11/2001</a:t>
            </a:r>
          </a:p>
          <a:p>
            <a:endParaRPr lang="en-US" dirty="0"/>
          </a:p>
        </p:txBody>
      </p:sp>
      <p:sp>
        <p:nvSpPr>
          <p:cNvPr id="4" name="Title 1">
            <a:extLst>
              <a:ext uri="{FF2B5EF4-FFF2-40B4-BE49-F238E27FC236}">
                <a16:creationId xmlns:a16="http://schemas.microsoft.com/office/drawing/2014/main" id="{FFB70542-2928-37E6-3A33-E13331635D14}"/>
              </a:ext>
            </a:extLst>
          </p:cNvPr>
          <p:cNvSpPr>
            <a:spLocks noGrp="1"/>
          </p:cNvSpPr>
          <p:nvPr>
            <p:ph type="title"/>
          </p:nvPr>
        </p:nvSpPr>
        <p:spPr>
          <a:xfrm>
            <a:off x="1550285" y="34934"/>
            <a:ext cx="10058400" cy="1450757"/>
          </a:xfrm>
        </p:spPr>
        <p:txBody>
          <a:bodyPr>
            <a:normAutofit fontScale="90000"/>
          </a:bodyPr>
          <a:lstStyle/>
          <a:p>
            <a:r>
              <a:rPr lang="en-US" sz="4000" dirty="0">
                <a:solidFill>
                  <a:schemeClr val="tx1"/>
                </a:solidFill>
              </a:rPr>
              <a:t>WTC &amp; Career Firefighter Health Study Cancer Results </a:t>
            </a:r>
            <a:br>
              <a:rPr lang="en-US" dirty="0">
                <a:solidFill>
                  <a:schemeClr val="tx1"/>
                </a:solidFill>
              </a:rPr>
            </a:br>
            <a:r>
              <a:rPr lang="en-US" sz="2800" b="1" dirty="0">
                <a:solidFill>
                  <a:schemeClr val="tx1"/>
                </a:solidFill>
              </a:rPr>
              <a:t>WTC vs. Non-WTC</a:t>
            </a:r>
          </a:p>
        </p:txBody>
      </p:sp>
      <p:sp>
        <p:nvSpPr>
          <p:cNvPr id="6" name="TextBox 5">
            <a:extLst>
              <a:ext uri="{FF2B5EF4-FFF2-40B4-BE49-F238E27FC236}">
                <a16:creationId xmlns:a16="http://schemas.microsoft.com/office/drawing/2014/main" id="{44F1341B-5887-FF91-1C59-BB4AA4CF9315}"/>
              </a:ext>
            </a:extLst>
          </p:cNvPr>
          <p:cNvSpPr txBox="1"/>
          <p:nvPr/>
        </p:nvSpPr>
        <p:spPr>
          <a:xfrm>
            <a:off x="8832806" y="1689066"/>
            <a:ext cx="1594710" cy="1200329"/>
          </a:xfrm>
          <a:prstGeom prst="rect">
            <a:avLst/>
          </a:prstGeom>
          <a:noFill/>
        </p:spPr>
        <p:txBody>
          <a:bodyPr wrap="square" rtlCol="0">
            <a:spAutoFit/>
          </a:bodyPr>
          <a:lstStyle/>
          <a:p>
            <a:r>
              <a:rPr lang="en-US" sz="1800" dirty="0"/>
              <a:t>3 Cities =     San Francisco, Chicago &amp; Philadelphia</a:t>
            </a:r>
            <a:endParaRPr lang="en-US" dirty="0"/>
          </a:p>
        </p:txBody>
      </p:sp>
    </p:spTree>
    <p:extLst>
      <p:ext uri="{BB962C8B-B14F-4D97-AF65-F5344CB8AC3E}">
        <p14:creationId xmlns:p14="http://schemas.microsoft.com/office/powerpoint/2010/main" val="3734251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B11A5-8C24-46E9-A18E-08B462BCCC10}"/>
              </a:ext>
            </a:extLst>
          </p:cNvPr>
          <p:cNvSpPr>
            <a:spLocks noGrp="1"/>
          </p:cNvSpPr>
          <p:nvPr>
            <p:ph type="title"/>
          </p:nvPr>
        </p:nvSpPr>
        <p:spPr>
          <a:xfrm>
            <a:off x="896922" y="111614"/>
            <a:ext cx="10691191" cy="1325563"/>
          </a:xfrm>
        </p:spPr>
        <p:txBody>
          <a:bodyPr>
            <a:normAutofit/>
          </a:bodyPr>
          <a:lstStyle/>
          <a:p>
            <a:r>
              <a:rPr lang="en-US" sz="3600" dirty="0"/>
              <a:t>WTC &amp; Career Firefighter Cancer Results vs US Males</a:t>
            </a:r>
          </a:p>
        </p:txBody>
      </p:sp>
      <p:graphicFrame>
        <p:nvGraphicFramePr>
          <p:cNvPr id="5" name="Table 4">
            <a:extLst>
              <a:ext uri="{FF2B5EF4-FFF2-40B4-BE49-F238E27FC236}">
                <a16:creationId xmlns:a16="http://schemas.microsoft.com/office/drawing/2014/main" id="{AF7A94BA-4F47-457D-8D99-8B19AF4EE11B}"/>
              </a:ext>
            </a:extLst>
          </p:cNvPr>
          <p:cNvGraphicFramePr>
            <a:graphicFrameLocks noGrp="1"/>
          </p:cNvGraphicFramePr>
          <p:nvPr>
            <p:extLst>
              <p:ext uri="{D42A27DB-BD31-4B8C-83A1-F6EECF244321}">
                <p14:modId xmlns:p14="http://schemas.microsoft.com/office/powerpoint/2010/main" val="1416405123"/>
              </p:ext>
            </p:extLst>
          </p:nvPr>
        </p:nvGraphicFramePr>
        <p:xfrm>
          <a:off x="1033402" y="1437177"/>
          <a:ext cx="9923229" cy="4559594"/>
        </p:xfrm>
        <a:graphic>
          <a:graphicData uri="http://schemas.openxmlformats.org/drawingml/2006/table">
            <a:tbl>
              <a:tblPr firstRow="1">
                <a:tableStyleId>{5C22544A-7EE6-4342-B048-85BDC9FD1C3A}</a:tableStyleId>
              </a:tblPr>
              <a:tblGrid>
                <a:gridCol w="2028285">
                  <a:extLst>
                    <a:ext uri="{9D8B030D-6E8A-4147-A177-3AD203B41FA5}">
                      <a16:colId xmlns:a16="http://schemas.microsoft.com/office/drawing/2014/main" val="3391235282"/>
                    </a:ext>
                  </a:extLst>
                </a:gridCol>
                <a:gridCol w="1315199">
                  <a:extLst>
                    <a:ext uri="{9D8B030D-6E8A-4147-A177-3AD203B41FA5}">
                      <a16:colId xmlns:a16="http://schemas.microsoft.com/office/drawing/2014/main" val="2680541081"/>
                    </a:ext>
                  </a:extLst>
                </a:gridCol>
                <a:gridCol w="1315949">
                  <a:extLst>
                    <a:ext uri="{9D8B030D-6E8A-4147-A177-3AD203B41FA5}">
                      <a16:colId xmlns:a16="http://schemas.microsoft.com/office/drawing/2014/main" val="1164136855"/>
                    </a:ext>
                  </a:extLst>
                </a:gridCol>
                <a:gridCol w="1315949">
                  <a:extLst>
                    <a:ext uri="{9D8B030D-6E8A-4147-A177-3AD203B41FA5}">
                      <a16:colId xmlns:a16="http://schemas.microsoft.com/office/drawing/2014/main" val="3692936926"/>
                    </a:ext>
                  </a:extLst>
                </a:gridCol>
                <a:gridCol w="1315949">
                  <a:extLst>
                    <a:ext uri="{9D8B030D-6E8A-4147-A177-3AD203B41FA5}">
                      <a16:colId xmlns:a16="http://schemas.microsoft.com/office/drawing/2014/main" val="220959558"/>
                    </a:ext>
                  </a:extLst>
                </a:gridCol>
                <a:gridCol w="1487778">
                  <a:extLst>
                    <a:ext uri="{9D8B030D-6E8A-4147-A177-3AD203B41FA5}">
                      <a16:colId xmlns:a16="http://schemas.microsoft.com/office/drawing/2014/main" val="3322258711"/>
                    </a:ext>
                  </a:extLst>
                </a:gridCol>
                <a:gridCol w="1144120">
                  <a:extLst>
                    <a:ext uri="{9D8B030D-6E8A-4147-A177-3AD203B41FA5}">
                      <a16:colId xmlns:a16="http://schemas.microsoft.com/office/drawing/2014/main" val="3431159607"/>
                    </a:ext>
                  </a:extLst>
                </a:gridCol>
              </a:tblGrid>
              <a:tr h="481069">
                <a:tc gridSpan="7">
                  <a:txBody>
                    <a:bodyPr/>
                    <a:lstStyle/>
                    <a:p>
                      <a:pPr marL="0" marR="0">
                        <a:lnSpc>
                          <a:spcPct val="115000"/>
                        </a:lnSpc>
                        <a:spcBef>
                          <a:spcPts val="0"/>
                        </a:spcBef>
                        <a:spcAft>
                          <a:spcPts val="0"/>
                        </a:spcAft>
                      </a:pPr>
                      <a:r>
                        <a:rPr lang="en-US" sz="1500" dirty="0">
                          <a:effectLst/>
                        </a:rPr>
                        <a:t>Standardized Incidence Ratios (SIRs) of cancers in male WTC-exposed and non-WTC-exposed firefighters vs. US males</a:t>
                      </a:r>
                      <a:endParaRPr lang="en-US" sz="15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4649050"/>
                  </a:ext>
                </a:extLst>
              </a:tr>
              <a:tr h="370903">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gridSpan="3">
                  <a:txBody>
                    <a:bodyPr/>
                    <a:lstStyle/>
                    <a:p>
                      <a:pPr marL="0" marR="0">
                        <a:lnSpc>
                          <a:spcPct val="107000"/>
                        </a:lnSpc>
                        <a:spcBef>
                          <a:spcPts val="0"/>
                        </a:spcBef>
                        <a:spcAft>
                          <a:spcPts val="0"/>
                        </a:spcAft>
                      </a:pPr>
                      <a:r>
                        <a:rPr lang="en-US" sz="1400" b="1" dirty="0">
                          <a:effectLst/>
                        </a:rPr>
                        <a:t>WTC-exposed FDNY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marR="0">
                        <a:lnSpc>
                          <a:spcPct val="107000"/>
                        </a:lnSpc>
                        <a:spcBef>
                          <a:spcPts val="0"/>
                        </a:spcBef>
                        <a:spcAft>
                          <a:spcPts val="0"/>
                        </a:spcAft>
                      </a:pP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gridSpan="3">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rPr>
                        <a:t>Non-WTC-exposed firefighters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rPr>
                        <a:t>3 City = San Francisco + Chicago + Philadelphia Fire</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34630802"/>
                  </a:ext>
                </a:extLst>
              </a:tr>
              <a:tr h="370903">
                <a:tc>
                  <a:txBody>
                    <a:bodyPr/>
                    <a:lstStyle/>
                    <a:p>
                      <a:pPr marL="0" marR="0">
                        <a:lnSpc>
                          <a:spcPct val="107000"/>
                        </a:lnSpc>
                        <a:spcBef>
                          <a:spcPts val="0"/>
                        </a:spcBef>
                        <a:spcAft>
                          <a:spcPts val="0"/>
                        </a:spcAft>
                      </a:pPr>
                      <a:r>
                        <a:rPr lang="en-US" sz="1400" dirty="0">
                          <a:effectLst/>
                        </a:rPr>
                        <a:t>Site</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Observed</a:t>
                      </a:r>
                    </a:p>
                    <a:p>
                      <a:pPr marL="0" marR="0">
                        <a:lnSpc>
                          <a:spcPct val="107000"/>
                        </a:lnSpc>
                        <a:spcBef>
                          <a:spcPts val="0"/>
                        </a:spcBef>
                        <a:spcAft>
                          <a:spcPts val="0"/>
                        </a:spcAft>
                      </a:pPr>
                      <a:r>
                        <a:rPr lang="en-US" sz="1400" dirty="0">
                          <a:effectLst/>
                        </a:rPr>
                        <a:t>case count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dirty="0">
                          <a:effectLst/>
                        </a:rPr>
                        <a:t>SIR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dirty="0">
                          <a:effectLst/>
                        </a:rPr>
                        <a:t>95% CI</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Observed</a:t>
                      </a:r>
                    </a:p>
                    <a:p>
                      <a:pPr marL="0" marR="0">
                        <a:lnSpc>
                          <a:spcPct val="107000"/>
                        </a:lnSpc>
                        <a:spcBef>
                          <a:spcPts val="0"/>
                        </a:spcBef>
                        <a:spcAft>
                          <a:spcPts val="0"/>
                        </a:spcAft>
                      </a:pPr>
                      <a:r>
                        <a:rPr lang="en-US" sz="1400" dirty="0">
                          <a:effectLst/>
                        </a:rPr>
                        <a:t>case count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dirty="0">
                          <a:effectLst/>
                        </a:rPr>
                        <a:t>SIR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dirty="0">
                          <a:effectLst/>
                        </a:rPr>
                        <a:t>95% CI</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14388747"/>
                  </a:ext>
                </a:extLst>
              </a:tr>
              <a:tr h="351987">
                <a:tc>
                  <a:txBody>
                    <a:bodyPr/>
                    <a:lstStyle/>
                    <a:p>
                      <a:pPr marL="0" marR="0">
                        <a:lnSpc>
                          <a:spcPct val="107000"/>
                        </a:lnSpc>
                        <a:spcBef>
                          <a:spcPts val="0"/>
                        </a:spcBef>
                        <a:spcAft>
                          <a:spcPts val="0"/>
                        </a:spcAft>
                      </a:pPr>
                      <a:r>
                        <a:rPr lang="en-US" sz="1400" dirty="0">
                          <a:effectLst/>
                        </a:rPr>
                        <a:t>All cancer </a:t>
                      </a:r>
                      <a:r>
                        <a:rPr lang="en-US" sz="1400" dirty="0" err="1">
                          <a:effectLst/>
                        </a:rPr>
                        <a:t>sites</a:t>
                      </a:r>
                      <a:r>
                        <a:rPr lang="en-US" sz="1400" baseline="30000" dirty="0" err="1">
                          <a:effectLst/>
                        </a:rPr>
                        <a:t>ab</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915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dirty="0">
                          <a:effectLst/>
                        </a:rPr>
                        <a:t>1.15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(1.08-1.23)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1,002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a:effectLst/>
                        </a:rPr>
                        <a:t>1.05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(0.98-1.12)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516614088"/>
                  </a:ext>
                </a:extLst>
              </a:tr>
              <a:tr h="351987">
                <a:tc>
                  <a:txBody>
                    <a:bodyPr/>
                    <a:lstStyle/>
                    <a:p>
                      <a:pPr marL="0" marR="0">
                        <a:lnSpc>
                          <a:spcPct val="107000"/>
                        </a:lnSpc>
                        <a:spcBef>
                          <a:spcPts val="0"/>
                        </a:spcBef>
                        <a:spcAft>
                          <a:spcPts val="0"/>
                        </a:spcAft>
                      </a:pPr>
                      <a:r>
                        <a:rPr lang="en-US" sz="1400">
                          <a:effectLst/>
                        </a:rPr>
                        <a:t>Prostate</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332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dirty="0">
                          <a:effectLst/>
                        </a:rPr>
                        <a:t>1.70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(1.53-1.88)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358</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a:effectLst/>
                        </a:rPr>
                        <a:t>1.22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(1.11-1.35)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56717008"/>
                  </a:ext>
                </a:extLst>
              </a:tr>
              <a:tr h="351987">
                <a:tc>
                  <a:txBody>
                    <a:bodyPr/>
                    <a:lstStyle/>
                    <a:p>
                      <a:pPr marL="0" marR="0">
                        <a:lnSpc>
                          <a:spcPct val="107000"/>
                        </a:lnSpc>
                        <a:spcBef>
                          <a:spcPts val="0"/>
                        </a:spcBef>
                        <a:spcAft>
                          <a:spcPts val="0"/>
                        </a:spcAft>
                      </a:pPr>
                      <a:r>
                        <a:rPr lang="en-US" sz="1400">
                          <a:effectLst/>
                        </a:rPr>
                        <a:t>Lung</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44</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dirty="0">
                          <a:effectLst/>
                        </a:rPr>
                        <a:t>0.53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dirty="0">
                          <a:effectLst/>
                        </a:rPr>
                        <a:t>(0.39-0.72)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83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a:effectLst/>
                        </a:rPr>
                        <a:t>0.71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(0.57-0.89)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29791696"/>
                  </a:ext>
                </a:extLst>
              </a:tr>
              <a:tr h="351987">
                <a:tc>
                  <a:txBody>
                    <a:bodyPr/>
                    <a:lstStyle/>
                    <a:p>
                      <a:pPr marL="0" marR="0">
                        <a:lnSpc>
                          <a:spcPct val="107000"/>
                        </a:lnSpc>
                        <a:spcBef>
                          <a:spcPts val="0"/>
                        </a:spcBef>
                        <a:spcAft>
                          <a:spcPts val="0"/>
                        </a:spcAft>
                      </a:pPr>
                      <a:r>
                        <a:rPr lang="en-US" sz="1400">
                          <a:effectLst/>
                        </a:rPr>
                        <a:t>Kidney</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39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dirty="0">
                          <a:effectLst/>
                        </a:rPr>
                        <a:t>0.93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(0.67-1.28)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55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dirty="0">
                          <a:effectLst/>
                        </a:rPr>
                        <a:t>1.19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(0.90-1.56)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231746"/>
                  </a:ext>
                </a:extLst>
              </a:tr>
              <a:tr h="351987">
                <a:tc>
                  <a:txBody>
                    <a:bodyPr/>
                    <a:lstStyle/>
                    <a:p>
                      <a:pPr marL="0" marR="0">
                        <a:lnSpc>
                          <a:spcPct val="107000"/>
                        </a:lnSpc>
                        <a:spcBef>
                          <a:spcPts val="0"/>
                        </a:spcBef>
                        <a:spcAft>
                          <a:spcPts val="0"/>
                        </a:spcAft>
                      </a:pPr>
                      <a:r>
                        <a:rPr lang="en-US" sz="1400">
                          <a:effectLst/>
                        </a:rPr>
                        <a:t>Non-Hodgkin Lymphoma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55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a:effectLst/>
                        </a:rPr>
                        <a:t>1.39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dirty="0">
                          <a:effectLst/>
                        </a:rPr>
                        <a:t>(1.06-1.83)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a:effectLst/>
                        </a:rPr>
                        <a:t>43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a:effectLst/>
                        </a:rPr>
                        <a:t>1.04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(0.77-1.41)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19152583"/>
                  </a:ext>
                </a:extLst>
              </a:tr>
              <a:tr h="351987">
                <a:tc>
                  <a:txBody>
                    <a:bodyPr/>
                    <a:lstStyle/>
                    <a:p>
                      <a:pPr marL="0" marR="0">
                        <a:lnSpc>
                          <a:spcPct val="107000"/>
                        </a:lnSpc>
                        <a:spcBef>
                          <a:spcPts val="0"/>
                        </a:spcBef>
                        <a:spcAft>
                          <a:spcPts val="0"/>
                        </a:spcAft>
                      </a:pPr>
                      <a:r>
                        <a:rPr lang="en-US" sz="1400">
                          <a:effectLst/>
                        </a:rPr>
                        <a:t>Melanoma (skin)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96</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a:effectLst/>
                        </a:rPr>
                        <a:t>1.59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dirty="0">
                          <a:effectLst/>
                        </a:rPr>
                        <a:t>(1.30-1.96)</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70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a:effectLst/>
                        </a:rPr>
                        <a:t>1.39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(1.07-1.79)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02261164"/>
                  </a:ext>
                </a:extLst>
              </a:tr>
              <a:tr h="351987">
                <a:tc>
                  <a:txBody>
                    <a:bodyPr/>
                    <a:lstStyle/>
                    <a:p>
                      <a:pPr marL="0" marR="0">
                        <a:lnSpc>
                          <a:spcPct val="107000"/>
                        </a:lnSpc>
                        <a:spcBef>
                          <a:spcPts val="0"/>
                        </a:spcBef>
                        <a:spcAft>
                          <a:spcPts val="0"/>
                        </a:spcAft>
                      </a:pPr>
                      <a:r>
                        <a:rPr lang="en-US" sz="1400">
                          <a:effectLst/>
                        </a:rPr>
                        <a:t>Thyroid</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46</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a:effectLst/>
                        </a:rPr>
                        <a:t>2.37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dirty="0">
                          <a:effectLst/>
                        </a:rPr>
                        <a:t>(1.78-3.17)</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400" dirty="0">
                          <a:effectLst/>
                        </a:rPr>
                        <a:t>15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a:effectLst/>
                        </a:rPr>
                        <a:t>1.01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400">
                          <a:effectLst/>
                        </a:rPr>
                        <a:t>(0.61-1.67)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37431900"/>
                  </a:ext>
                </a:extLst>
              </a:tr>
              <a:tr h="667625">
                <a:tc gridSpan="7">
                  <a:txBody>
                    <a:bodyPr/>
                    <a:lstStyle/>
                    <a:p>
                      <a:pPr marL="0" marR="0">
                        <a:lnSpc>
                          <a:spcPct val="115000"/>
                        </a:lnSpc>
                        <a:spcBef>
                          <a:spcPts val="0"/>
                        </a:spcBef>
                        <a:spcAft>
                          <a:spcPts val="0"/>
                        </a:spcAft>
                      </a:pPr>
                      <a:r>
                        <a:rPr lang="en-US" sz="1400" baseline="30000" dirty="0">
                          <a:effectLst/>
                        </a:rPr>
                        <a:t> </a:t>
                      </a:r>
                      <a:endParaRPr lang="en-US" sz="1400" dirty="0">
                        <a:effectLst/>
                      </a:endParaRPr>
                    </a:p>
                    <a:p>
                      <a:pPr marL="0" marR="0">
                        <a:lnSpc>
                          <a:spcPct val="115000"/>
                        </a:lnSpc>
                        <a:spcBef>
                          <a:spcPts val="0"/>
                        </a:spcBef>
                        <a:spcAft>
                          <a:spcPts val="0"/>
                        </a:spcAft>
                      </a:pPr>
                      <a:r>
                        <a:rPr lang="en-US" sz="1400" baseline="30000" dirty="0" err="1">
                          <a:effectLst/>
                        </a:rPr>
                        <a:t>a</a:t>
                      </a:r>
                      <a:r>
                        <a:rPr lang="en-US" sz="1400" dirty="0" err="1">
                          <a:effectLst/>
                        </a:rPr>
                        <a:t>All</a:t>
                      </a:r>
                      <a:r>
                        <a:rPr lang="en-US" sz="1400" dirty="0">
                          <a:effectLst/>
                        </a:rPr>
                        <a:t> malignant cancers (multiple primaries), and in situ bladder cancers;</a:t>
                      </a:r>
                    </a:p>
                    <a:p>
                      <a:pPr marL="0" marR="0">
                        <a:lnSpc>
                          <a:spcPct val="115000"/>
                        </a:lnSpc>
                        <a:spcBef>
                          <a:spcPts val="0"/>
                        </a:spcBef>
                        <a:spcAft>
                          <a:spcPts val="0"/>
                        </a:spcAft>
                      </a:pPr>
                      <a:r>
                        <a:rPr lang="en-US" sz="1400" baseline="30000" dirty="0" err="1">
                          <a:effectLst/>
                          <a:latin typeface="Calibri" panose="020F0502020204030204" pitchFamily="34" charset="0"/>
                          <a:cs typeface="Arial" panose="020B0604020202020204" pitchFamily="34" charset="0"/>
                        </a:rPr>
                        <a:t>b</a:t>
                      </a:r>
                      <a:r>
                        <a:rPr lang="en-US" sz="1400" baseline="0" dirty="0" err="1">
                          <a:effectLst/>
                          <a:latin typeface="Calibri" panose="020F0502020204030204" pitchFamily="34" charset="0"/>
                          <a:cs typeface="Arial" panose="020B0604020202020204" pitchFamily="34" charset="0"/>
                        </a:rPr>
                        <a:t>Excludes</a:t>
                      </a:r>
                      <a:r>
                        <a:rPr lang="en-US" sz="1400" baseline="0" dirty="0">
                          <a:effectLst/>
                          <a:latin typeface="Calibri" panose="020F0502020204030204" pitchFamily="34" charset="0"/>
                          <a:cs typeface="Arial" panose="020B0604020202020204" pitchFamily="34" charset="0"/>
                        </a:rPr>
                        <a:t> non-melanoma skin cancers</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89862441"/>
                  </a:ext>
                </a:extLst>
              </a:tr>
            </a:tbl>
          </a:graphicData>
        </a:graphic>
      </p:graphicFrame>
    </p:spTree>
    <p:extLst>
      <p:ext uri="{BB962C8B-B14F-4D97-AF65-F5344CB8AC3E}">
        <p14:creationId xmlns:p14="http://schemas.microsoft.com/office/powerpoint/2010/main" val="3494780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64957"/>
            <a:ext cx="10058400" cy="4515272"/>
          </a:xfrm>
        </p:spPr>
        <p:txBody>
          <a:bodyPr>
            <a:normAutofit/>
          </a:bodyPr>
          <a:lstStyle/>
          <a:p>
            <a:pPr>
              <a:buFont typeface="Wingdings" charset="2"/>
              <a:buChar char="§"/>
            </a:pPr>
            <a:r>
              <a:rPr lang="en-US" sz="2400" dirty="0">
                <a:solidFill>
                  <a:schemeClr val="tx1"/>
                </a:solidFill>
              </a:rPr>
              <a:t>We compared incidence rates in FDNY WTC-exposed male firefighters to incidence rates to the non-WTC-exposed male firefighters (CFD, PFD, SFFD)</a:t>
            </a:r>
          </a:p>
          <a:p>
            <a:pPr>
              <a:buFont typeface="Wingdings" charset="2"/>
              <a:buChar char="§"/>
            </a:pPr>
            <a:endParaRPr lang="en-US" sz="2400" dirty="0">
              <a:solidFill>
                <a:schemeClr val="tx1"/>
              </a:solidFill>
            </a:endParaRPr>
          </a:p>
          <a:p>
            <a:pPr>
              <a:buFont typeface="Wingdings" charset="2"/>
              <a:buChar char="§"/>
            </a:pPr>
            <a:endParaRPr lang="en-US" sz="2400" dirty="0">
              <a:solidFill>
                <a:schemeClr val="tx1"/>
              </a:solidFill>
            </a:endParaRPr>
          </a:p>
          <a:p>
            <a:pPr>
              <a:buFont typeface="Wingdings" charset="2"/>
              <a:buChar char="§"/>
            </a:pPr>
            <a:endParaRPr lang="en-US" sz="2400" dirty="0">
              <a:solidFill>
                <a:schemeClr val="tx1"/>
              </a:solidFill>
            </a:endParaRPr>
          </a:p>
          <a:p>
            <a:pPr>
              <a:buFont typeface="Wingdings" charset="2"/>
              <a:buChar char="§"/>
            </a:pPr>
            <a:endParaRPr lang="en-US" sz="2400" dirty="0">
              <a:solidFill>
                <a:schemeClr val="tx1"/>
              </a:solidFill>
            </a:endParaRPr>
          </a:p>
          <a:p>
            <a:pPr>
              <a:buFont typeface="Wingdings" charset="2"/>
              <a:buChar char="§"/>
            </a:pPr>
            <a:endParaRPr lang="en-US" sz="2400" dirty="0">
              <a:solidFill>
                <a:schemeClr val="tx1"/>
              </a:solidFill>
            </a:endParaRPr>
          </a:p>
          <a:p>
            <a:pPr>
              <a:buFont typeface="Wingdings" charset="2"/>
              <a:buChar char="§"/>
            </a:pPr>
            <a:endParaRPr lang="en-US" i="1" dirty="0">
              <a:solidFill>
                <a:schemeClr val="tx1"/>
              </a:solidFill>
            </a:endParaRPr>
          </a:p>
          <a:p>
            <a:pPr>
              <a:buFont typeface="Wingdings" charset="2"/>
              <a:buChar char="§"/>
            </a:pPr>
            <a:r>
              <a:rPr lang="en-US" i="1" dirty="0">
                <a:solidFill>
                  <a:schemeClr val="tx1"/>
                </a:solidFill>
              </a:rPr>
              <a:t>WTC-exposed male firefighters had significantly </a:t>
            </a:r>
            <a:r>
              <a:rPr lang="en-US" i="1" u="sng" dirty="0">
                <a:solidFill>
                  <a:schemeClr val="tx1"/>
                </a:solidFill>
              </a:rPr>
              <a:t>higher</a:t>
            </a:r>
            <a:r>
              <a:rPr lang="en-US" i="1" dirty="0">
                <a:solidFill>
                  <a:schemeClr val="tx1"/>
                </a:solidFill>
              </a:rPr>
              <a:t> rates of cancers especially thyroid and prostate compared to Non-WTC male Firefighters</a:t>
            </a:r>
          </a:p>
        </p:txBody>
      </p:sp>
      <p:graphicFrame>
        <p:nvGraphicFramePr>
          <p:cNvPr id="6" name="Table 5">
            <a:extLst>
              <a:ext uri="{FF2B5EF4-FFF2-40B4-BE49-F238E27FC236}">
                <a16:creationId xmlns:a16="http://schemas.microsoft.com/office/drawing/2014/main" id="{DADE7672-9453-4CB2-BF66-76840C806CCB}"/>
              </a:ext>
            </a:extLst>
          </p:cNvPr>
          <p:cNvGraphicFramePr>
            <a:graphicFrameLocks noGrp="1"/>
          </p:cNvGraphicFramePr>
          <p:nvPr>
            <p:extLst>
              <p:ext uri="{D42A27DB-BD31-4B8C-83A1-F6EECF244321}">
                <p14:modId xmlns:p14="http://schemas.microsoft.com/office/powerpoint/2010/main" val="2308119797"/>
              </p:ext>
            </p:extLst>
          </p:nvPr>
        </p:nvGraphicFramePr>
        <p:xfrm>
          <a:off x="3613151" y="2752743"/>
          <a:ext cx="4286249" cy="2844686"/>
        </p:xfrm>
        <a:graphic>
          <a:graphicData uri="http://schemas.openxmlformats.org/drawingml/2006/table">
            <a:tbl>
              <a:tblPr firstRow="1" bandRow="1">
                <a:tableStyleId>{5C22544A-7EE6-4342-B048-85BDC9FD1C3A}</a:tableStyleId>
              </a:tblPr>
              <a:tblGrid>
                <a:gridCol w="635882">
                  <a:extLst>
                    <a:ext uri="{9D8B030D-6E8A-4147-A177-3AD203B41FA5}">
                      <a16:colId xmlns:a16="http://schemas.microsoft.com/office/drawing/2014/main" val="1341318282"/>
                    </a:ext>
                  </a:extLst>
                </a:gridCol>
                <a:gridCol w="1461752">
                  <a:extLst>
                    <a:ext uri="{9D8B030D-6E8A-4147-A177-3AD203B41FA5}">
                      <a16:colId xmlns:a16="http://schemas.microsoft.com/office/drawing/2014/main" val="2584298381"/>
                    </a:ext>
                  </a:extLst>
                </a:gridCol>
                <a:gridCol w="2188615">
                  <a:extLst>
                    <a:ext uri="{9D8B030D-6E8A-4147-A177-3AD203B41FA5}">
                      <a16:colId xmlns:a16="http://schemas.microsoft.com/office/drawing/2014/main" val="3275668644"/>
                    </a:ext>
                  </a:extLst>
                </a:gridCol>
              </a:tblGrid>
              <a:tr h="353038">
                <a:tc>
                  <a:txBody>
                    <a:bodyPr/>
                    <a:lstStyle/>
                    <a:p>
                      <a:pPr algn="ctr" fontAlgn="ctr"/>
                      <a:r>
                        <a:rPr lang="en-US" sz="1400" u="none" strike="noStrike" dirty="0">
                          <a:effectLst/>
                        </a:rPr>
                        <a:t> </a:t>
                      </a:r>
                      <a:endParaRPr lang="en-US" sz="1400" b="0" i="0" u="none" strike="noStrike" dirty="0">
                        <a:solidFill>
                          <a:srgbClr val="000000"/>
                        </a:solidFill>
                        <a:effectLst/>
                        <a:latin typeface="Arial" panose="020B0604020202020204" pitchFamily="34" charset="0"/>
                      </a:endParaRPr>
                    </a:p>
                  </a:txBody>
                  <a:tcPr marL="2431" marR="2431" marT="2431" marB="0" vert="vert270" anchor="ctr"/>
                </a:tc>
                <a:tc>
                  <a:txBody>
                    <a:bodyPr/>
                    <a:lstStyle/>
                    <a:p>
                      <a:pPr algn="l" fontAlgn="b"/>
                      <a:r>
                        <a:rPr lang="en-US" sz="1400" u="none" strike="noStrike" dirty="0">
                          <a:effectLst/>
                        </a:rPr>
                        <a:t> </a:t>
                      </a:r>
                      <a:endParaRPr lang="en-US" sz="1400" b="0" i="0" u="none" strike="noStrike" dirty="0">
                        <a:solidFill>
                          <a:srgbClr val="000000"/>
                        </a:solidFill>
                        <a:effectLst/>
                        <a:latin typeface="Arial" panose="020B0604020202020204" pitchFamily="34" charset="0"/>
                      </a:endParaRPr>
                    </a:p>
                  </a:txBody>
                  <a:tcPr marL="2431" marR="2431" marT="2431" marB="0" anchor="b"/>
                </a:tc>
                <a:tc>
                  <a:txBody>
                    <a:bodyPr/>
                    <a:lstStyle/>
                    <a:p>
                      <a:pPr algn="ctr" rtl="0" fontAlgn="b"/>
                      <a:r>
                        <a:rPr lang="en-US" sz="1400" u="none" strike="noStrike" dirty="0">
                          <a:effectLst/>
                        </a:rPr>
                        <a:t>FDNY WTC-exposed vs            3 City Fire Departments all non-exposed</a:t>
                      </a:r>
                    </a:p>
                  </a:txBody>
                  <a:tcPr marL="2431" marR="2431" marT="2431" marB="0" anchor="ctr"/>
                </a:tc>
                <a:extLst>
                  <a:ext uri="{0D108BD9-81ED-4DB2-BD59-A6C34878D82A}">
                    <a16:rowId xmlns:a16="http://schemas.microsoft.com/office/drawing/2014/main" val="3074676382"/>
                  </a:ext>
                </a:extLst>
              </a:tr>
              <a:tr h="398671">
                <a:tc>
                  <a:txBody>
                    <a:bodyPr/>
                    <a:lstStyle/>
                    <a:p>
                      <a:pPr algn="ctr" fontAlgn="ctr"/>
                      <a:endParaRPr lang="en-US" sz="1200" b="0" i="0" u="none" strike="noStrike">
                        <a:solidFill>
                          <a:srgbClr val="000000"/>
                        </a:solidFill>
                        <a:effectLst/>
                        <a:latin typeface="+mn-lt"/>
                      </a:endParaRPr>
                    </a:p>
                  </a:txBody>
                  <a:tcPr marL="2431" marR="2431" marT="2431" marB="0" vert="vert270" anchor="ctr"/>
                </a:tc>
                <a:tc>
                  <a:txBody>
                    <a:bodyPr/>
                    <a:lstStyle/>
                    <a:p>
                      <a:pPr algn="l" fontAlgn="b"/>
                      <a:endParaRPr lang="en-US" sz="1200" b="0" i="0" u="none" strike="noStrike" dirty="0">
                        <a:solidFill>
                          <a:srgbClr val="000000"/>
                        </a:solidFill>
                        <a:effectLst/>
                        <a:latin typeface="+mn-lt"/>
                      </a:endParaRPr>
                    </a:p>
                  </a:txBody>
                  <a:tcPr marL="2431" marR="2431" marT="2431" marB="0" anchor="b"/>
                </a:tc>
                <a:tc>
                  <a:txBody>
                    <a:bodyPr/>
                    <a:lstStyle/>
                    <a:p>
                      <a:pPr algn="ctr" rtl="0" fontAlgn="b"/>
                      <a:r>
                        <a:rPr lang="en-US" sz="1200" u="none" strike="noStrike" dirty="0">
                          <a:effectLst/>
                          <a:latin typeface="+mn-lt"/>
                        </a:rPr>
                        <a:t>Webber et al, 2021</a:t>
                      </a:r>
                      <a:endParaRPr lang="en-US" sz="1200" b="1" i="0" u="none" strike="noStrike" dirty="0">
                        <a:solidFill>
                          <a:srgbClr val="FFFFFF"/>
                        </a:solidFill>
                        <a:effectLst/>
                        <a:latin typeface="+mn-lt"/>
                      </a:endParaRPr>
                    </a:p>
                    <a:p>
                      <a:pPr algn="ctr" rtl="0" fontAlgn="b"/>
                      <a:r>
                        <a:rPr lang="en-US" sz="1200" b="0" i="1" u="none" strike="noStrike" dirty="0">
                          <a:effectLst/>
                          <a:latin typeface="+mn-lt"/>
                        </a:rPr>
                        <a:t>Data through 2016</a:t>
                      </a:r>
                      <a:endParaRPr lang="en-US" sz="1200" b="0" i="1" u="none" strike="noStrike" dirty="0">
                        <a:solidFill>
                          <a:srgbClr val="FFFFFF"/>
                        </a:solidFill>
                        <a:effectLst/>
                        <a:latin typeface="+mn-lt"/>
                      </a:endParaRPr>
                    </a:p>
                  </a:txBody>
                  <a:tcPr marL="2431" marR="2431" marT="2431" marB="0" anchor="b"/>
                </a:tc>
                <a:extLst>
                  <a:ext uri="{0D108BD9-81ED-4DB2-BD59-A6C34878D82A}">
                    <a16:rowId xmlns:a16="http://schemas.microsoft.com/office/drawing/2014/main" val="4000817745"/>
                  </a:ext>
                </a:extLst>
              </a:tr>
              <a:tr h="363346">
                <a:tc rowSpan="5">
                  <a:txBody>
                    <a:bodyPr/>
                    <a:lstStyle/>
                    <a:p>
                      <a:pPr algn="ctr" rtl="0" fontAlgn="ctr"/>
                      <a:r>
                        <a:rPr lang="en-US" sz="1400" u="none" strike="noStrike" dirty="0">
                          <a:effectLst/>
                        </a:rPr>
                        <a:t>RR (95% CI)</a:t>
                      </a:r>
                      <a:endParaRPr lang="en-US" sz="1400" b="0" i="0" u="none" strike="noStrike" dirty="0">
                        <a:solidFill>
                          <a:srgbClr val="000000"/>
                        </a:solidFill>
                        <a:effectLst/>
                        <a:latin typeface="Calibri" panose="020F0502020204030204" pitchFamily="34" charset="0"/>
                      </a:endParaRPr>
                    </a:p>
                  </a:txBody>
                  <a:tcPr marL="2431" marR="2431" marT="2431" marB="0" vert="vert270" anchor="ctr"/>
                </a:tc>
                <a:tc>
                  <a:txBody>
                    <a:bodyPr/>
                    <a:lstStyle/>
                    <a:p>
                      <a:pPr algn="l" rtl="0" fontAlgn="b"/>
                      <a:r>
                        <a:rPr lang="en-US" sz="1400" u="none" strike="noStrike" dirty="0">
                          <a:effectLst/>
                        </a:rPr>
                        <a:t>All cancers</a:t>
                      </a:r>
                      <a:endParaRPr lang="en-US" sz="1400" b="0" i="0" u="none" strike="noStrike" dirty="0">
                        <a:solidFill>
                          <a:srgbClr val="000000"/>
                        </a:solidFill>
                        <a:effectLst/>
                        <a:latin typeface="Calibri" panose="020F0502020204030204" pitchFamily="34" charset="0"/>
                      </a:endParaRPr>
                    </a:p>
                  </a:txBody>
                  <a:tcPr marL="2431" marR="2431" marT="2431" marB="0" anchor="b"/>
                </a:tc>
                <a:tc>
                  <a:txBody>
                    <a:bodyPr/>
                    <a:lstStyle/>
                    <a:p>
                      <a:pPr algn="ctr" rtl="0" fontAlgn="b"/>
                      <a:r>
                        <a:rPr lang="en-US" sz="1400" u="none" strike="noStrike" dirty="0">
                          <a:effectLst/>
                        </a:rPr>
                        <a:t>1.13 (1.02-1.25)</a:t>
                      </a:r>
                      <a:endParaRPr lang="en-US" sz="1400" b="0" i="0" u="none" strike="noStrike" dirty="0">
                        <a:solidFill>
                          <a:srgbClr val="000000"/>
                        </a:solidFill>
                        <a:effectLst/>
                        <a:latin typeface="Calibri" panose="020F0502020204030204" pitchFamily="34" charset="0"/>
                      </a:endParaRPr>
                    </a:p>
                  </a:txBody>
                  <a:tcPr marL="2431" marR="2431" marT="2431" marB="0" anchor="b"/>
                </a:tc>
                <a:extLst>
                  <a:ext uri="{0D108BD9-81ED-4DB2-BD59-A6C34878D82A}">
                    <a16:rowId xmlns:a16="http://schemas.microsoft.com/office/drawing/2014/main" val="951463336"/>
                  </a:ext>
                </a:extLst>
              </a:tr>
              <a:tr h="363346">
                <a:tc vMerge="1">
                  <a:txBody>
                    <a:bodyPr/>
                    <a:lstStyle/>
                    <a:p>
                      <a:endParaRPr lang="en-US"/>
                    </a:p>
                  </a:txBody>
                  <a:tcPr/>
                </a:tc>
                <a:tc>
                  <a:txBody>
                    <a:bodyPr/>
                    <a:lstStyle/>
                    <a:p>
                      <a:pPr algn="l" rtl="0" fontAlgn="b"/>
                      <a:r>
                        <a:rPr lang="en-US" sz="1400" u="none" strike="noStrike">
                          <a:effectLst/>
                        </a:rPr>
                        <a:t>Thyroid</a:t>
                      </a:r>
                      <a:endParaRPr lang="en-US" sz="1400" b="0" i="0" u="none" strike="noStrike">
                        <a:solidFill>
                          <a:srgbClr val="000000"/>
                        </a:solidFill>
                        <a:effectLst/>
                        <a:latin typeface="Calibri" panose="020F0502020204030204" pitchFamily="34" charset="0"/>
                      </a:endParaRPr>
                    </a:p>
                  </a:txBody>
                  <a:tcPr marL="2431" marR="2431" marT="2431" marB="0" anchor="b"/>
                </a:tc>
                <a:tc>
                  <a:txBody>
                    <a:bodyPr/>
                    <a:lstStyle/>
                    <a:p>
                      <a:pPr algn="ctr" rtl="0" fontAlgn="b"/>
                      <a:r>
                        <a:rPr lang="en-US" sz="1400" u="none" strike="noStrike" dirty="0">
                          <a:effectLst/>
                        </a:rPr>
                        <a:t>2.53 (1.37-4.70)</a:t>
                      </a:r>
                      <a:endParaRPr lang="en-US" sz="1400" b="0" i="0" u="none" strike="noStrike" dirty="0">
                        <a:solidFill>
                          <a:srgbClr val="000000"/>
                        </a:solidFill>
                        <a:effectLst/>
                        <a:latin typeface="Calibri" panose="020F0502020204030204" pitchFamily="34" charset="0"/>
                      </a:endParaRPr>
                    </a:p>
                  </a:txBody>
                  <a:tcPr marL="2431" marR="2431" marT="2431" marB="0" anchor="b"/>
                </a:tc>
                <a:extLst>
                  <a:ext uri="{0D108BD9-81ED-4DB2-BD59-A6C34878D82A}">
                    <a16:rowId xmlns:a16="http://schemas.microsoft.com/office/drawing/2014/main" val="1294861030"/>
                  </a:ext>
                </a:extLst>
              </a:tr>
              <a:tr h="363346">
                <a:tc vMerge="1">
                  <a:txBody>
                    <a:bodyPr/>
                    <a:lstStyle/>
                    <a:p>
                      <a:endParaRPr lang="en-US"/>
                    </a:p>
                  </a:txBody>
                  <a:tcPr/>
                </a:tc>
                <a:tc>
                  <a:txBody>
                    <a:bodyPr/>
                    <a:lstStyle/>
                    <a:p>
                      <a:pPr algn="l" rtl="0" fontAlgn="b"/>
                      <a:r>
                        <a:rPr lang="en-US" sz="1400" u="none" strike="noStrike">
                          <a:effectLst/>
                        </a:rPr>
                        <a:t>Prostate</a:t>
                      </a:r>
                      <a:endParaRPr lang="en-US" sz="1400" b="0" i="0" u="none" strike="noStrike">
                        <a:solidFill>
                          <a:srgbClr val="000000"/>
                        </a:solidFill>
                        <a:effectLst/>
                        <a:latin typeface="Calibri" panose="020F0502020204030204" pitchFamily="34" charset="0"/>
                      </a:endParaRPr>
                    </a:p>
                  </a:txBody>
                  <a:tcPr marL="2431" marR="2431" marT="2431" marB="0" anchor="b"/>
                </a:tc>
                <a:tc>
                  <a:txBody>
                    <a:bodyPr/>
                    <a:lstStyle/>
                    <a:p>
                      <a:pPr algn="ctr" rtl="0" fontAlgn="b"/>
                      <a:r>
                        <a:rPr lang="en-US" sz="1400" u="none" strike="noStrike" dirty="0">
                          <a:effectLst/>
                        </a:rPr>
                        <a:t>1.39 (1.19-1.63)</a:t>
                      </a:r>
                      <a:endParaRPr lang="en-US" sz="1400" b="0" i="0" u="none" strike="noStrike" dirty="0">
                        <a:solidFill>
                          <a:srgbClr val="000000"/>
                        </a:solidFill>
                        <a:effectLst/>
                        <a:latin typeface="Calibri" panose="020F0502020204030204" pitchFamily="34" charset="0"/>
                      </a:endParaRPr>
                    </a:p>
                  </a:txBody>
                  <a:tcPr marL="2431" marR="2431" marT="2431" marB="0" anchor="b"/>
                </a:tc>
                <a:extLst>
                  <a:ext uri="{0D108BD9-81ED-4DB2-BD59-A6C34878D82A}">
                    <a16:rowId xmlns:a16="http://schemas.microsoft.com/office/drawing/2014/main" val="3697038925"/>
                  </a:ext>
                </a:extLst>
              </a:tr>
              <a:tr h="363346">
                <a:tc vMerge="1">
                  <a:txBody>
                    <a:bodyPr/>
                    <a:lstStyle/>
                    <a:p>
                      <a:endParaRPr lang="en-US"/>
                    </a:p>
                  </a:txBody>
                  <a:tcPr/>
                </a:tc>
                <a:tc>
                  <a:txBody>
                    <a:bodyPr/>
                    <a:lstStyle/>
                    <a:p>
                      <a:pPr algn="l" rtl="0" fontAlgn="b"/>
                      <a:r>
                        <a:rPr lang="en-US" sz="1400" u="none" strike="noStrike">
                          <a:effectLst/>
                        </a:rPr>
                        <a:t>Lung</a:t>
                      </a:r>
                      <a:endParaRPr lang="en-US" sz="1400" b="0" i="0" u="none" strike="noStrike">
                        <a:solidFill>
                          <a:srgbClr val="000000"/>
                        </a:solidFill>
                        <a:effectLst/>
                        <a:latin typeface="Calibri" panose="020F0502020204030204" pitchFamily="34" charset="0"/>
                      </a:endParaRPr>
                    </a:p>
                  </a:txBody>
                  <a:tcPr marL="2431" marR="2431" marT="2431" marB="0" anchor="b"/>
                </a:tc>
                <a:tc>
                  <a:txBody>
                    <a:bodyPr/>
                    <a:lstStyle/>
                    <a:p>
                      <a:pPr algn="ctr" rtl="0" fontAlgn="b"/>
                      <a:r>
                        <a:rPr lang="en-US" sz="1400" u="none" strike="noStrike" dirty="0">
                          <a:effectLst/>
                        </a:rPr>
                        <a:t>0.87 (0.57-1.33)</a:t>
                      </a:r>
                      <a:endParaRPr lang="en-US" sz="1400" b="0" i="0" u="none" strike="noStrike" dirty="0">
                        <a:solidFill>
                          <a:srgbClr val="000000"/>
                        </a:solidFill>
                        <a:effectLst/>
                        <a:latin typeface="Calibri" panose="020F0502020204030204" pitchFamily="34" charset="0"/>
                      </a:endParaRPr>
                    </a:p>
                  </a:txBody>
                  <a:tcPr marL="2431" marR="2431" marT="2431" marB="0" anchor="b"/>
                </a:tc>
                <a:extLst>
                  <a:ext uri="{0D108BD9-81ED-4DB2-BD59-A6C34878D82A}">
                    <a16:rowId xmlns:a16="http://schemas.microsoft.com/office/drawing/2014/main" val="1116409236"/>
                  </a:ext>
                </a:extLst>
              </a:tr>
              <a:tr h="350120">
                <a:tc vMerge="1">
                  <a:txBody>
                    <a:bodyPr/>
                    <a:lstStyle/>
                    <a:p>
                      <a:endParaRPr lang="en-US"/>
                    </a:p>
                  </a:txBody>
                  <a:tcPr/>
                </a:tc>
                <a:tc>
                  <a:txBody>
                    <a:bodyPr/>
                    <a:lstStyle/>
                    <a:p>
                      <a:pPr algn="l" rtl="0" fontAlgn="b"/>
                      <a:r>
                        <a:rPr lang="en-US" sz="1400" u="none" strike="noStrike">
                          <a:effectLst/>
                        </a:rPr>
                        <a:t>Skin Melanoma</a:t>
                      </a:r>
                      <a:endParaRPr lang="en-US" sz="1400" b="0" i="0" u="none" strike="noStrike">
                        <a:solidFill>
                          <a:srgbClr val="000000"/>
                        </a:solidFill>
                        <a:effectLst/>
                        <a:latin typeface="Calibri" panose="020F0502020204030204" pitchFamily="34" charset="0"/>
                      </a:endParaRPr>
                    </a:p>
                  </a:txBody>
                  <a:tcPr marL="2431" marR="2431" marT="2431" marB="0" anchor="b"/>
                </a:tc>
                <a:tc>
                  <a:txBody>
                    <a:bodyPr/>
                    <a:lstStyle/>
                    <a:p>
                      <a:pPr algn="ctr" rtl="0" fontAlgn="b"/>
                      <a:r>
                        <a:rPr lang="en-US" sz="1400" u="none" strike="noStrike" dirty="0">
                          <a:effectLst/>
                        </a:rPr>
                        <a:t>1.12 (0.80-1.57)</a:t>
                      </a:r>
                      <a:endParaRPr lang="en-US" sz="1400" b="0" i="0" u="none" strike="noStrike" dirty="0">
                        <a:solidFill>
                          <a:srgbClr val="000000"/>
                        </a:solidFill>
                        <a:effectLst/>
                        <a:latin typeface="Calibri" panose="020F0502020204030204" pitchFamily="34" charset="0"/>
                      </a:endParaRPr>
                    </a:p>
                  </a:txBody>
                  <a:tcPr marL="2431" marR="2431" marT="2431" marB="0" anchor="b"/>
                </a:tc>
                <a:extLst>
                  <a:ext uri="{0D108BD9-81ED-4DB2-BD59-A6C34878D82A}">
                    <a16:rowId xmlns:a16="http://schemas.microsoft.com/office/drawing/2014/main" val="1497772325"/>
                  </a:ext>
                </a:extLst>
              </a:tr>
            </a:tbl>
          </a:graphicData>
        </a:graphic>
      </p:graphicFrame>
      <p:sp>
        <p:nvSpPr>
          <p:cNvPr id="7" name="Rectangle 6">
            <a:extLst>
              <a:ext uri="{FF2B5EF4-FFF2-40B4-BE49-F238E27FC236}">
                <a16:creationId xmlns:a16="http://schemas.microsoft.com/office/drawing/2014/main" id="{8352C121-671A-4869-91F2-A04865806385}"/>
              </a:ext>
            </a:extLst>
          </p:cNvPr>
          <p:cNvSpPr/>
          <p:nvPr/>
        </p:nvSpPr>
        <p:spPr>
          <a:xfrm>
            <a:off x="5922277" y="3823101"/>
            <a:ext cx="1837267" cy="1102247"/>
          </a:xfrm>
          <a:prstGeom prst="rect">
            <a:avLst/>
          </a:prstGeom>
          <a:noFill/>
          <a:ln w="28575" cap="flat" cmpd="sng" algn="ctr">
            <a:solidFill>
              <a:srgbClr val="D65E5B"/>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8" name="TextBox 7">
            <a:extLst>
              <a:ext uri="{FF2B5EF4-FFF2-40B4-BE49-F238E27FC236}">
                <a16:creationId xmlns:a16="http://schemas.microsoft.com/office/drawing/2014/main" id="{C61E6225-EFC7-4278-8DFF-42298A762FE0}"/>
              </a:ext>
            </a:extLst>
          </p:cNvPr>
          <p:cNvSpPr txBox="1"/>
          <p:nvPr/>
        </p:nvSpPr>
        <p:spPr>
          <a:xfrm>
            <a:off x="7407910" y="6152008"/>
            <a:ext cx="3530600" cy="307777"/>
          </a:xfrm>
          <a:prstGeom prst="rect">
            <a:avLst/>
          </a:prstGeom>
          <a:noFill/>
        </p:spPr>
        <p:txBody>
          <a:bodyPr wrap="square" rtlCol="0">
            <a:spAutoFit/>
          </a:bodyPr>
          <a:lstStyle/>
          <a:p>
            <a:r>
              <a:rPr lang="en-US" sz="1400" dirty="0"/>
              <a:t>Ref: Webber et al OEM 2021</a:t>
            </a:r>
          </a:p>
        </p:txBody>
      </p:sp>
      <p:sp>
        <p:nvSpPr>
          <p:cNvPr id="10" name="Title 1">
            <a:extLst>
              <a:ext uri="{FF2B5EF4-FFF2-40B4-BE49-F238E27FC236}">
                <a16:creationId xmlns:a16="http://schemas.microsoft.com/office/drawing/2014/main" id="{E94A4734-BF55-DD81-C7EB-2A05E5EFF46A}"/>
              </a:ext>
            </a:extLst>
          </p:cNvPr>
          <p:cNvSpPr>
            <a:spLocks noGrp="1"/>
          </p:cNvSpPr>
          <p:nvPr>
            <p:ph type="title"/>
          </p:nvPr>
        </p:nvSpPr>
        <p:spPr>
          <a:xfrm>
            <a:off x="1097280" y="263527"/>
            <a:ext cx="10058400" cy="1450757"/>
          </a:xfrm>
        </p:spPr>
        <p:txBody>
          <a:bodyPr>
            <a:normAutofit fontScale="90000"/>
          </a:bodyPr>
          <a:lstStyle/>
          <a:p>
            <a:r>
              <a:rPr lang="en-US" sz="4000" dirty="0">
                <a:solidFill>
                  <a:schemeClr val="tx1"/>
                </a:solidFill>
              </a:rPr>
              <a:t>WTC &amp; Career Firefighter Health Study Cancer Results </a:t>
            </a:r>
            <a:br>
              <a:rPr lang="en-US" dirty="0">
                <a:solidFill>
                  <a:schemeClr val="tx1"/>
                </a:solidFill>
              </a:rPr>
            </a:br>
            <a:r>
              <a:rPr lang="en-US" sz="2800" b="1" dirty="0">
                <a:solidFill>
                  <a:schemeClr val="tx1"/>
                </a:solidFill>
              </a:rPr>
              <a:t>WTC vs. Non-WTC Incidence Rates</a:t>
            </a:r>
          </a:p>
        </p:txBody>
      </p:sp>
    </p:spTree>
    <p:extLst>
      <p:ext uri="{BB962C8B-B14F-4D97-AF65-F5344CB8AC3E}">
        <p14:creationId xmlns:p14="http://schemas.microsoft.com/office/powerpoint/2010/main" val="1378641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D4894A-B013-40B2-BD7F-E2BF3D2A1F2F}"/>
              </a:ext>
            </a:extLst>
          </p:cNvPr>
          <p:cNvSpPr>
            <a:spLocks noGrp="1"/>
          </p:cNvSpPr>
          <p:nvPr>
            <p:ph idx="1"/>
          </p:nvPr>
        </p:nvSpPr>
        <p:spPr>
          <a:xfrm>
            <a:off x="1097280" y="2217877"/>
            <a:ext cx="9226934" cy="4023360"/>
          </a:xfrm>
        </p:spPr>
        <p:txBody>
          <a:bodyPr>
            <a:normAutofit fontScale="92500"/>
          </a:bodyPr>
          <a:lstStyle/>
          <a:p>
            <a:r>
              <a:rPr lang="en-US" sz="2400" dirty="0"/>
              <a:t>For cancers diagnosed between 9/11/01 and 12/31/2016</a:t>
            </a:r>
          </a:p>
          <a:p>
            <a:r>
              <a:rPr lang="en-US" sz="2400" dirty="0"/>
              <a:t>WTC-exposed FDNY male firefighters had </a:t>
            </a:r>
            <a:r>
              <a:rPr lang="en-US" sz="2400" u="sng" dirty="0"/>
              <a:t>higher</a:t>
            </a:r>
            <a:r>
              <a:rPr lang="en-US" sz="2400" dirty="0"/>
              <a:t> rates of cancer (15%) when compared with similar US males.</a:t>
            </a:r>
          </a:p>
          <a:p>
            <a:pPr lvl="1"/>
            <a:r>
              <a:rPr lang="en-US" sz="2400" dirty="0"/>
              <a:t>Site-specific cancers that were statistically elevated include: </a:t>
            </a:r>
          </a:p>
          <a:p>
            <a:pPr lvl="2"/>
            <a:r>
              <a:rPr lang="en-US" sz="2400" dirty="0"/>
              <a:t>Thyroid, Prostate, Melanoma, and Non-Hodgkin Lymphoma</a:t>
            </a:r>
          </a:p>
          <a:p>
            <a:pPr lvl="1"/>
            <a:r>
              <a:rPr lang="en-US" sz="2400" dirty="0"/>
              <a:t>Lung cancer was significantly decreased </a:t>
            </a:r>
          </a:p>
          <a:p>
            <a:r>
              <a:rPr lang="en-US" sz="2400" dirty="0">
                <a:solidFill>
                  <a:schemeClr val="tx1"/>
                </a:solidFill>
              </a:rPr>
              <a:t>WTC-exposed FDNY male firefighters had </a:t>
            </a:r>
            <a:r>
              <a:rPr lang="en-US" sz="2400" u="sng" dirty="0">
                <a:solidFill>
                  <a:schemeClr val="tx1"/>
                </a:solidFill>
              </a:rPr>
              <a:t>higher</a:t>
            </a:r>
            <a:r>
              <a:rPr lang="en-US" sz="2400" dirty="0">
                <a:solidFill>
                  <a:schemeClr val="tx1"/>
                </a:solidFill>
              </a:rPr>
              <a:t> rates of cancers (13%) when compared with Non-WTC male Firefighters from the 3 collaborating cities</a:t>
            </a:r>
          </a:p>
          <a:p>
            <a:pPr lvl="1"/>
            <a:r>
              <a:rPr lang="en-US" sz="2400" dirty="0"/>
              <a:t>Site-specific cancers that were statistically elevated include: </a:t>
            </a:r>
          </a:p>
          <a:p>
            <a:pPr lvl="2"/>
            <a:r>
              <a:rPr lang="en-US" sz="2400" dirty="0"/>
              <a:t>Thyroid and Prostate </a:t>
            </a:r>
          </a:p>
          <a:p>
            <a:endParaRPr lang="en-US" sz="2400" dirty="0"/>
          </a:p>
        </p:txBody>
      </p:sp>
      <p:sp>
        <p:nvSpPr>
          <p:cNvPr id="5" name="Title 1">
            <a:extLst>
              <a:ext uri="{FF2B5EF4-FFF2-40B4-BE49-F238E27FC236}">
                <a16:creationId xmlns:a16="http://schemas.microsoft.com/office/drawing/2014/main" id="{C5F824D5-E669-DD27-50EA-195C19028F7A}"/>
              </a:ext>
            </a:extLst>
          </p:cNvPr>
          <p:cNvSpPr>
            <a:spLocks noGrp="1"/>
          </p:cNvSpPr>
          <p:nvPr>
            <p:ph type="title"/>
          </p:nvPr>
        </p:nvSpPr>
        <p:spPr>
          <a:xfrm>
            <a:off x="1097280" y="263527"/>
            <a:ext cx="10058400" cy="1450757"/>
          </a:xfrm>
        </p:spPr>
        <p:txBody>
          <a:bodyPr>
            <a:normAutofit fontScale="90000"/>
          </a:bodyPr>
          <a:lstStyle/>
          <a:p>
            <a:r>
              <a:rPr lang="en-US" sz="4000" dirty="0">
                <a:solidFill>
                  <a:schemeClr val="tx1"/>
                </a:solidFill>
              </a:rPr>
              <a:t>WTC &amp; Career Firefighter Health Study Cancer Results </a:t>
            </a:r>
            <a:br>
              <a:rPr lang="en-US" dirty="0">
                <a:solidFill>
                  <a:schemeClr val="tx1"/>
                </a:solidFill>
              </a:rPr>
            </a:br>
            <a:r>
              <a:rPr lang="en-US" sz="2800" b="1" dirty="0">
                <a:solidFill>
                  <a:schemeClr val="tx1"/>
                </a:solidFill>
              </a:rPr>
              <a:t>WTC vs. Non-WTC Incidence Rates</a:t>
            </a:r>
          </a:p>
        </p:txBody>
      </p:sp>
    </p:spTree>
    <p:extLst>
      <p:ext uri="{BB962C8B-B14F-4D97-AF65-F5344CB8AC3E}">
        <p14:creationId xmlns:p14="http://schemas.microsoft.com/office/powerpoint/2010/main" val="2537545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7A3E4D-54E9-459D-8601-29B2EDE029A5}"/>
              </a:ext>
            </a:extLst>
          </p:cNvPr>
          <p:cNvSpPr>
            <a:spLocks noGrp="1"/>
          </p:cNvSpPr>
          <p:nvPr>
            <p:ph idx="1"/>
          </p:nvPr>
        </p:nvSpPr>
        <p:spPr>
          <a:xfrm>
            <a:off x="838200" y="1857653"/>
            <a:ext cx="10515600" cy="4351338"/>
          </a:xfrm>
        </p:spPr>
        <p:txBody>
          <a:bodyPr>
            <a:normAutofit/>
          </a:bodyPr>
          <a:lstStyle/>
          <a:p>
            <a:r>
              <a:rPr lang="en-US" sz="2400" dirty="0"/>
              <a:t>Both WTC-exposed and non-exposed male firefighters had lower than expected all-cause mortality compared with US males. </a:t>
            </a:r>
          </a:p>
        </p:txBody>
      </p:sp>
      <p:graphicFrame>
        <p:nvGraphicFramePr>
          <p:cNvPr id="5" name="Table 4">
            <a:extLst>
              <a:ext uri="{FF2B5EF4-FFF2-40B4-BE49-F238E27FC236}">
                <a16:creationId xmlns:a16="http://schemas.microsoft.com/office/drawing/2014/main" id="{0F1C431B-6026-4245-9194-FCD15B08195E}"/>
              </a:ext>
            </a:extLst>
          </p:cNvPr>
          <p:cNvGraphicFramePr>
            <a:graphicFrameLocks noGrp="1"/>
          </p:cNvGraphicFramePr>
          <p:nvPr>
            <p:extLst>
              <p:ext uri="{D42A27DB-BD31-4B8C-83A1-F6EECF244321}">
                <p14:modId xmlns:p14="http://schemas.microsoft.com/office/powerpoint/2010/main" val="1535180103"/>
              </p:ext>
            </p:extLst>
          </p:nvPr>
        </p:nvGraphicFramePr>
        <p:xfrm>
          <a:off x="1850064" y="2805899"/>
          <a:ext cx="7825563" cy="2387429"/>
        </p:xfrm>
        <a:graphic>
          <a:graphicData uri="http://schemas.openxmlformats.org/drawingml/2006/table">
            <a:tbl>
              <a:tblPr firstRow="1" firstCol="1" bandRow="1">
                <a:tableStyleId>{5C22544A-7EE6-4342-B048-85BDC9FD1C3A}</a:tableStyleId>
              </a:tblPr>
              <a:tblGrid>
                <a:gridCol w="2916295">
                  <a:extLst>
                    <a:ext uri="{9D8B030D-6E8A-4147-A177-3AD203B41FA5}">
                      <a16:colId xmlns:a16="http://schemas.microsoft.com/office/drawing/2014/main" val="397133527"/>
                    </a:ext>
                  </a:extLst>
                </a:gridCol>
                <a:gridCol w="613106">
                  <a:extLst>
                    <a:ext uri="{9D8B030D-6E8A-4147-A177-3AD203B41FA5}">
                      <a16:colId xmlns:a16="http://schemas.microsoft.com/office/drawing/2014/main" val="614832465"/>
                    </a:ext>
                  </a:extLst>
                </a:gridCol>
                <a:gridCol w="771897">
                  <a:extLst>
                    <a:ext uri="{9D8B030D-6E8A-4147-A177-3AD203B41FA5}">
                      <a16:colId xmlns:a16="http://schemas.microsoft.com/office/drawing/2014/main" val="3681628109"/>
                    </a:ext>
                  </a:extLst>
                </a:gridCol>
                <a:gridCol w="1036549">
                  <a:extLst>
                    <a:ext uri="{9D8B030D-6E8A-4147-A177-3AD203B41FA5}">
                      <a16:colId xmlns:a16="http://schemas.microsoft.com/office/drawing/2014/main" val="2371696545"/>
                    </a:ext>
                  </a:extLst>
                </a:gridCol>
                <a:gridCol w="564587">
                  <a:extLst>
                    <a:ext uri="{9D8B030D-6E8A-4147-A177-3AD203B41FA5}">
                      <a16:colId xmlns:a16="http://schemas.microsoft.com/office/drawing/2014/main" val="1446467103"/>
                    </a:ext>
                  </a:extLst>
                </a:gridCol>
                <a:gridCol w="802774">
                  <a:extLst>
                    <a:ext uri="{9D8B030D-6E8A-4147-A177-3AD203B41FA5}">
                      <a16:colId xmlns:a16="http://schemas.microsoft.com/office/drawing/2014/main" val="1220717201"/>
                    </a:ext>
                  </a:extLst>
                </a:gridCol>
                <a:gridCol w="1120355">
                  <a:extLst>
                    <a:ext uri="{9D8B030D-6E8A-4147-A177-3AD203B41FA5}">
                      <a16:colId xmlns:a16="http://schemas.microsoft.com/office/drawing/2014/main" val="2705058903"/>
                    </a:ext>
                  </a:extLst>
                </a:gridCol>
              </a:tblGrid>
              <a:tr h="627966">
                <a:tc gridSpan="7">
                  <a:txBody>
                    <a:bodyPr/>
                    <a:lstStyle/>
                    <a:p>
                      <a:pPr marL="0" marR="0">
                        <a:spcBef>
                          <a:spcPts val="0"/>
                        </a:spcBef>
                        <a:spcAft>
                          <a:spcPts val="0"/>
                        </a:spcAft>
                      </a:pPr>
                      <a:r>
                        <a:rPr lang="en-US" sz="1400" dirty="0">
                          <a:effectLst/>
                        </a:rPr>
                        <a:t>Standardized Mortality Ratios (SMRs) of all-cause and cause-specific mortality in male WTC-exposed FDNY and PFD firefighters vs. US males active on 9/11/2001 </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09217589"/>
                  </a:ext>
                </a:extLst>
              </a:tr>
              <a:tr h="516583">
                <a:tc rowSpan="2">
                  <a:txBody>
                    <a:bodyPr/>
                    <a:lstStyle/>
                    <a:p>
                      <a:pPr marL="0" marR="0">
                        <a:spcBef>
                          <a:spcPts val="0"/>
                        </a:spcBef>
                        <a:spcAft>
                          <a:spcPts val="0"/>
                        </a:spcAft>
                      </a:pPr>
                      <a:r>
                        <a:rPr lang="en-US" sz="1400" dirty="0">
                          <a:effectLst/>
                        </a:rPr>
                        <a:t>Cause of death (NIOSH major category)</a:t>
                      </a:r>
                      <a:endParaRPr lang="en-US" sz="1400" dirty="0">
                        <a:effectLst/>
                        <a:latin typeface="Calibri" panose="020F0502020204030204" pitchFamily="34" charset="0"/>
                        <a:ea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400" dirty="0">
                          <a:effectLst/>
                        </a:rPr>
                        <a:t>FDNY</a:t>
                      </a:r>
                      <a:endParaRPr lang="en-US" sz="1400" dirty="0">
                        <a:effectLst/>
                        <a:latin typeface="Calibri" panose="020F0502020204030204" pitchFamily="34" charset="0"/>
                        <a:ea typeface="Calibri" panose="020F0502020204030204" pitchFamily="34" charset="0"/>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400" dirty="0">
                          <a:effectLst/>
                        </a:rPr>
                        <a:t>3 city</a:t>
                      </a:r>
                      <a:endParaRPr lang="en-US" sz="1400" dirty="0">
                        <a:effectLst/>
                        <a:latin typeface="Calibri" panose="020F0502020204030204" pitchFamily="34" charset="0"/>
                        <a:ea typeface="Calibri" panose="020F0502020204030204" pitchFamily="34"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28797943"/>
                  </a:ext>
                </a:extLst>
              </a:tr>
              <a:tr h="271166">
                <a:tc vMerge="1">
                  <a:txBody>
                    <a:bodyPr/>
                    <a:lstStyle/>
                    <a:p>
                      <a:endParaRPr lang="en-US"/>
                    </a:p>
                  </a:txBody>
                  <a:tcPr/>
                </a:tc>
                <a:tc>
                  <a:txBody>
                    <a:bodyPr/>
                    <a:lstStyle/>
                    <a:p>
                      <a:pPr marL="0" marR="0" algn="r">
                        <a:spcBef>
                          <a:spcPts val="0"/>
                        </a:spcBef>
                        <a:spcAft>
                          <a:spcPts val="0"/>
                        </a:spcAft>
                      </a:pPr>
                      <a:r>
                        <a:rPr lang="en-US" sz="1400" dirty="0">
                          <a:effectLst/>
                        </a:rPr>
                        <a:t>N</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SMR</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95% CI</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N</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SMR</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95% CI</a:t>
                      </a:r>
                      <a:endParaRPr lang="en-US" sz="14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269965377"/>
                  </a:ext>
                </a:extLst>
              </a:tr>
              <a:tr h="306301">
                <a:tc>
                  <a:txBody>
                    <a:bodyPr/>
                    <a:lstStyle/>
                    <a:p>
                      <a:pPr marL="0" marR="0">
                        <a:spcBef>
                          <a:spcPts val="0"/>
                        </a:spcBef>
                        <a:spcAft>
                          <a:spcPts val="0"/>
                        </a:spcAft>
                      </a:pPr>
                      <a:r>
                        <a:rPr lang="en-US" sz="1400" dirty="0">
                          <a:effectLst/>
                        </a:rPr>
                        <a:t>All causes</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261</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0.30</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0.26-0.34</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191</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0.64</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0.55-0.73</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4178148239"/>
                  </a:ext>
                </a:extLst>
              </a:tr>
              <a:tr h="321664">
                <a:tc>
                  <a:txBody>
                    <a:bodyPr/>
                    <a:lstStyle/>
                    <a:p>
                      <a:pPr marL="0" marR="0">
                        <a:spcBef>
                          <a:spcPts val="0"/>
                        </a:spcBef>
                        <a:spcAft>
                          <a:spcPts val="0"/>
                        </a:spcAft>
                      </a:pPr>
                      <a:r>
                        <a:rPr lang="en-US" sz="1400">
                          <a:effectLst/>
                        </a:rPr>
                        <a:t>All cancers</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86</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0.40</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0.32-0.49</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32</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0.45</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0.31-0.63</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682813338"/>
                  </a:ext>
                </a:extLst>
              </a:tr>
              <a:tr h="343749">
                <a:tc>
                  <a:txBody>
                    <a:bodyPr/>
                    <a:lstStyle/>
                    <a:p>
                      <a:pPr marL="0" marR="0">
                        <a:spcBef>
                          <a:spcPts val="0"/>
                        </a:spcBef>
                        <a:spcAft>
                          <a:spcPts val="0"/>
                        </a:spcAft>
                      </a:pPr>
                      <a:r>
                        <a:rPr lang="en-US" sz="1400" dirty="0">
                          <a:effectLst/>
                        </a:rPr>
                        <a:t>Heart diseases </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52</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a:effectLst/>
                        </a:rPr>
                        <a:t>0.27</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0.20-0.35</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62</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0.72</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r">
                        <a:spcBef>
                          <a:spcPts val="0"/>
                        </a:spcBef>
                        <a:spcAft>
                          <a:spcPts val="0"/>
                        </a:spcAft>
                      </a:pPr>
                      <a:r>
                        <a:rPr lang="en-US" sz="1400" dirty="0">
                          <a:effectLst/>
                        </a:rPr>
                        <a:t>0.55-0.92</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539293459"/>
                  </a:ext>
                </a:extLst>
              </a:tr>
            </a:tbl>
          </a:graphicData>
        </a:graphic>
      </p:graphicFrame>
      <p:sp>
        <p:nvSpPr>
          <p:cNvPr id="6" name="TextBox 5">
            <a:extLst>
              <a:ext uri="{FF2B5EF4-FFF2-40B4-BE49-F238E27FC236}">
                <a16:creationId xmlns:a16="http://schemas.microsoft.com/office/drawing/2014/main" id="{D5A04C45-3C0D-44CF-8928-BBB88F9AA7CE}"/>
              </a:ext>
            </a:extLst>
          </p:cNvPr>
          <p:cNvSpPr txBox="1"/>
          <p:nvPr/>
        </p:nvSpPr>
        <p:spPr>
          <a:xfrm>
            <a:off x="1535941" y="5570705"/>
            <a:ext cx="8914620" cy="1015663"/>
          </a:xfrm>
          <a:prstGeom prst="rect">
            <a:avLst/>
          </a:prstGeom>
          <a:noFill/>
        </p:spPr>
        <p:txBody>
          <a:bodyPr wrap="none" rtlCol="0">
            <a:spAutoFit/>
          </a:bodyPr>
          <a:lstStyle/>
          <a:p>
            <a:r>
              <a:rPr lang="en-US" sz="1200" dirty="0">
                <a:effectLst/>
                <a:latin typeface="Arial" panose="020B0604020202020204" pitchFamily="34" charset="0"/>
                <a:ea typeface="Times New Roman" panose="02020603050405020304" pitchFamily="18" charset="0"/>
                <a:cs typeface="Arial" panose="020B0604020202020204" pitchFamily="34" charset="0"/>
              </a:rPr>
              <a:t>Cancer incidence in WTC-exposed and non-exposed male firefighters, compared with the US adult male population: 2001-2016. </a:t>
            </a:r>
          </a:p>
          <a:p>
            <a:r>
              <a:rPr lang="en-US" sz="1200" dirty="0">
                <a:effectLst/>
                <a:latin typeface="Arial" panose="020B0604020202020204" pitchFamily="34" charset="0"/>
                <a:ea typeface="Times New Roman" panose="02020603050405020304" pitchFamily="18" charset="0"/>
                <a:cs typeface="Arial" panose="020B0604020202020204" pitchFamily="34" charset="0"/>
              </a:rPr>
              <a:t>Occup Environ Med. 2021 Oct;78(10):707-714 </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All-cause and cause-specific mortality in a cohort of WTC-exposed and non-WTC-exposed firefighters.</a:t>
            </a:r>
          </a:p>
          <a:p>
            <a:r>
              <a:rPr lang="en-US" sz="1200" dirty="0">
                <a:latin typeface="Arial" panose="020B0604020202020204" pitchFamily="34" charset="0"/>
                <a:cs typeface="Arial" panose="020B0604020202020204" pitchFamily="34" charset="0"/>
              </a:rPr>
              <a:t>Occup Environ Med. 2023 Mar 27:oemed-2022-108703. </a:t>
            </a:r>
            <a:r>
              <a:rPr lang="en-US" sz="1200" dirty="0" err="1">
                <a:latin typeface="Arial" panose="020B0604020202020204" pitchFamily="34" charset="0"/>
                <a:cs typeface="Arial" panose="020B0604020202020204" pitchFamily="34" charset="0"/>
              </a:rPr>
              <a:t>doi</a:t>
            </a:r>
            <a:r>
              <a:rPr lang="en-US" sz="1200" dirty="0">
                <a:latin typeface="Arial" panose="020B0604020202020204" pitchFamily="34" charset="0"/>
                <a:cs typeface="Arial" panose="020B0604020202020204" pitchFamily="34" charset="0"/>
              </a:rPr>
              <a:t>: 10.1136/oemed-2022-108703</a:t>
            </a:r>
          </a:p>
        </p:txBody>
      </p:sp>
      <p:sp>
        <p:nvSpPr>
          <p:cNvPr id="8" name="Title 1">
            <a:extLst>
              <a:ext uri="{FF2B5EF4-FFF2-40B4-BE49-F238E27FC236}">
                <a16:creationId xmlns:a16="http://schemas.microsoft.com/office/drawing/2014/main" id="{E9354440-E614-F596-4733-2A2A727831E7}"/>
              </a:ext>
            </a:extLst>
          </p:cNvPr>
          <p:cNvSpPr>
            <a:spLocks noGrp="1"/>
          </p:cNvSpPr>
          <p:nvPr>
            <p:ph type="title"/>
          </p:nvPr>
        </p:nvSpPr>
        <p:spPr>
          <a:xfrm>
            <a:off x="1097280" y="263527"/>
            <a:ext cx="10058400" cy="1450757"/>
          </a:xfrm>
        </p:spPr>
        <p:txBody>
          <a:bodyPr>
            <a:normAutofit fontScale="90000"/>
          </a:bodyPr>
          <a:lstStyle/>
          <a:p>
            <a:r>
              <a:rPr lang="en-US" sz="4000" dirty="0">
                <a:solidFill>
                  <a:schemeClr val="tx1"/>
                </a:solidFill>
              </a:rPr>
              <a:t>WTC &amp; Career Firefighter Health Study Cancer Results </a:t>
            </a:r>
            <a:br>
              <a:rPr lang="en-US" dirty="0">
                <a:solidFill>
                  <a:schemeClr val="tx1"/>
                </a:solidFill>
              </a:rPr>
            </a:br>
            <a:r>
              <a:rPr lang="en-US" sz="2800" b="1" dirty="0">
                <a:solidFill>
                  <a:schemeClr val="tx1"/>
                </a:solidFill>
              </a:rPr>
              <a:t>WTC and Non-WTC vs. US Male Mortality Rates</a:t>
            </a:r>
          </a:p>
        </p:txBody>
      </p:sp>
    </p:spTree>
    <p:extLst>
      <p:ext uri="{BB962C8B-B14F-4D97-AF65-F5344CB8AC3E}">
        <p14:creationId xmlns:p14="http://schemas.microsoft.com/office/powerpoint/2010/main" val="2068359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a:extLst>
              <a:ext uri="{FF2B5EF4-FFF2-40B4-BE49-F238E27FC236}">
                <a16:creationId xmlns:a16="http://schemas.microsoft.com/office/drawing/2014/main" id="{9F742E1E-ECCB-4DCB-AD34-9BA5E31EABDA}"/>
              </a:ext>
            </a:extLst>
          </p:cNvPr>
          <p:cNvGraphicFramePr>
            <a:graphicFrameLocks noGrp="1"/>
          </p:cNvGraphicFramePr>
          <p:nvPr>
            <p:ph idx="1"/>
            <p:extLst>
              <p:ext uri="{D42A27DB-BD31-4B8C-83A1-F6EECF244321}">
                <p14:modId xmlns:p14="http://schemas.microsoft.com/office/powerpoint/2010/main" val="1269660470"/>
              </p:ext>
            </p:extLst>
          </p:nvPr>
        </p:nvGraphicFramePr>
        <p:xfrm>
          <a:off x="1476462" y="1241570"/>
          <a:ext cx="9276591" cy="5360679"/>
        </p:xfrm>
        <a:graphic>
          <a:graphicData uri="http://schemas.openxmlformats.org/drawingml/2006/table">
            <a:tbl>
              <a:tblPr firstRow="1" bandRow="1">
                <a:tableStyleId>{5C22544A-7EE6-4342-B048-85BDC9FD1C3A}</a:tableStyleId>
              </a:tblPr>
              <a:tblGrid>
                <a:gridCol w="3046512">
                  <a:extLst>
                    <a:ext uri="{9D8B030D-6E8A-4147-A177-3AD203B41FA5}">
                      <a16:colId xmlns:a16="http://schemas.microsoft.com/office/drawing/2014/main" val="1245372358"/>
                    </a:ext>
                  </a:extLst>
                </a:gridCol>
                <a:gridCol w="816330">
                  <a:extLst>
                    <a:ext uri="{9D8B030D-6E8A-4147-A177-3AD203B41FA5}">
                      <a16:colId xmlns:a16="http://schemas.microsoft.com/office/drawing/2014/main" val="963206815"/>
                    </a:ext>
                  </a:extLst>
                </a:gridCol>
                <a:gridCol w="1068804">
                  <a:extLst>
                    <a:ext uri="{9D8B030D-6E8A-4147-A177-3AD203B41FA5}">
                      <a16:colId xmlns:a16="http://schemas.microsoft.com/office/drawing/2014/main" val="448517841"/>
                    </a:ext>
                  </a:extLst>
                </a:gridCol>
                <a:gridCol w="1077219">
                  <a:extLst>
                    <a:ext uri="{9D8B030D-6E8A-4147-A177-3AD203B41FA5}">
                      <a16:colId xmlns:a16="http://schemas.microsoft.com/office/drawing/2014/main" val="968046023"/>
                    </a:ext>
                  </a:extLst>
                </a:gridCol>
                <a:gridCol w="1043557">
                  <a:extLst>
                    <a:ext uri="{9D8B030D-6E8A-4147-A177-3AD203B41FA5}">
                      <a16:colId xmlns:a16="http://schemas.microsoft.com/office/drawing/2014/main" val="33809358"/>
                    </a:ext>
                  </a:extLst>
                </a:gridCol>
                <a:gridCol w="1032733">
                  <a:extLst>
                    <a:ext uri="{9D8B030D-6E8A-4147-A177-3AD203B41FA5}">
                      <a16:colId xmlns:a16="http://schemas.microsoft.com/office/drawing/2014/main" val="410487447"/>
                    </a:ext>
                  </a:extLst>
                </a:gridCol>
                <a:gridCol w="1191436">
                  <a:extLst>
                    <a:ext uri="{9D8B030D-6E8A-4147-A177-3AD203B41FA5}">
                      <a16:colId xmlns:a16="http://schemas.microsoft.com/office/drawing/2014/main" val="1933002284"/>
                    </a:ext>
                  </a:extLst>
                </a:gridCol>
              </a:tblGrid>
              <a:tr h="511436">
                <a:tc gridSpan="7">
                  <a:txBody>
                    <a:bodyPr/>
                    <a:lstStyle/>
                    <a:p>
                      <a:pPr marL="0" marR="0">
                        <a:lnSpc>
                          <a:spcPct val="107000"/>
                        </a:lnSpc>
                        <a:spcBef>
                          <a:spcPts val="0"/>
                        </a:spcBef>
                        <a:spcAft>
                          <a:spcPts val="0"/>
                        </a:spcAft>
                      </a:pPr>
                      <a:r>
                        <a:rPr lang="en-US" sz="1600" b="1" dirty="0">
                          <a:effectLst/>
                        </a:rPr>
                        <a:t>Table 2: Standardized Mortality Ratios (SMRs) of all-cause and cause-specific mortality in male WTC-exposed FDNY and non-WTC-exposed non-FDNY firefighters vs. US males, 9/11/2001-/12/31/2016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51278455"/>
                  </a:ext>
                </a:extLst>
              </a:tr>
              <a:tr h="511436">
                <a:tc>
                  <a:txBody>
                    <a:bodyPr/>
                    <a:lstStyle/>
                    <a:p>
                      <a:pPr marL="0" marR="0">
                        <a:lnSpc>
                          <a:spcPct val="107000"/>
                        </a:lnSpc>
                        <a:spcBef>
                          <a:spcPts val="0"/>
                        </a:spcBef>
                        <a:spcAft>
                          <a:spcPts val="0"/>
                        </a:spcAft>
                      </a:pPr>
                      <a:r>
                        <a:rPr lang="en-US" sz="1600" b="1" dirty="0">
                          <a:effectLst/>
                        </a:rPr>
                        <a:t>Cause of death</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FDNY count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FDNY SMR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95% CI</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3 City count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3 City  SMR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effectLst/>
                        </a:rPr>
                        <a:t>95% CI</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1931884765"/>
                  </a:ext>
                </a:extLst>
              </a:tr>
              <a:tr h="249894">
                <a:tc>
                  <a:txBody>
                    <a:bodyPr/>
                    <a:lstStyle/>
                    <a:p>
                      <a:pPr marL="0" marR="0">
                        <a:lnSpc>
                          <a:spcPct val="107000"/>
                        </a:lnSpc>
                        <a:spcBef>
                          <a:spcPts val="0"/>
                        </a:spcBef>
                        <a:spcAft>
                          <a:spcPts val="0"/>
                        </a:spcAft>
                      </a:pPr>
                      <a:r>
                        <a:rPr lang="en-US" sz="1600" b="1" dirty="0">
                          <a:effectLst/>
                        </a:rPr>
                        <a:t>All causes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261</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0.30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0.26-0.33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605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effectLst/>
                        </a:rPr>
                        <a:t>0.60</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effectLst/>
                        </a:rPr>
                        <a:t>0.55-0.65</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4208262739"/>
                  </a:ext>
                </a:extLst>
              </a:tr>
              <a:tr h="136585">
                <a:tc>
                  <a:txBody>
                    <a:bodyPr/>
                    <a:lstStyle/>
                    <a:p>
                      <a:pPr marL="0" marR="0">
                        <a:lnSpc>
                          <a:spcPct val="107000"/>
                        </a:lnSpc>
                        <a:spcBef>
                          <a:spcPts val="0"/>
                        </a:spcBef>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3365297070"/>
                  </a:ext>
                </a:extLst>
              </a:tr>
              <a:tr h="249894">
                <a:tc>
                  <a:txBody>
                    <a:bodyPr/>
                    <a:lstStyle/>
                    <a:p>
                      <a:pPr marL="0" marR="0">
                        <a:lnSpc>
                          <a:spcPct val="107000"/>
                        </a:lnSpc>
                        <a:spcBef>
                          <a:spcPts val="0"/>
                        </a:spcBef>
                        <a:spcAft>
                          <a:spcPts val="0"/>
                        </a:spcAft>
                      </a:pPr>
                      <a:r>
                        <a:rPr lang="en-US" sz="1600" b="1" dirty="0">
                          <a:effectLst/>
                        </a:rPr>
                        <a:t>All cancer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86</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0.40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0.32-0.49</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206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0.73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0.65-0.83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2913773781"/>
                  </a:ext>
                </a:extLst>
              </a:tr>
              <a:tr h="249894">
                <a:tc>
                  <a:txBody>
                    <a:bodyPr/>
                    <a:lstStyle/>
                    <a:p>
                      <a:pPr marL="0" marR="0">
                        <a:lnSpc>
                          <a:spcPct val="107000"/>
                        </a:lnSpc>
                        <a:spcBef>
                          <a:spcPts val="0"/>
                        </a:spcBef>
                        <a:spcAft>
                          <a:spcPts val="0"/>
                        </a:spcAft>
                      </a:pPr>
                      <a:r>
                        <a:rPr lang="en-US" sz="1600" b="1">
                          <a:effectLst/>
                        </a:rPr>
                        <a:t>Oral cancer</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1</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effectLst/>
                        </a:rPr>
                        <a:t>0.15</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0.07-0.36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5</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0.65</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0.25-1.70</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3534705432"/>
                  </a:ext>
                </a:extLst>
              </a:tr>
              <a:tr h="249894">
                <a:tc>
                  <a:txBody>
                    <a:bodyPr/>
                    <a:lstStyle/>
                    <a:p>
                      <a:pPr marL="0" marR="0">
                        <a:lnSpc>
                          <a:spcPct val="107000"/>
                        </a:lnSpc>
                        <a:spcBef>
                          <a:spcPts val="0"/>
                        </a:spcBef>
                        <a:spcAft>
                          <a:spcPts val="0"/>
                        </a:spcAft>
                      </a:pPr>
                      <a:r>
                        <a:rPr lang="en-US" sz="1600" b="1">
                          <a:effectLst/>
                        </a:rPr>
                        <a:t>Digestive cancer</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37</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effectLst/>
                        </a:rPr>
                        <a:t>0.54</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0.43-0.68</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57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0.65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effectLst/>
                        </a:rPr>
                        <a:t>0.53-0.80</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1453069423"/>
                  </a:ext>
                </a:extLst>
              </a:tr>
              <a:tr h="249894">
                <a:tc>
                  <a:txBody>
                    <a:bodyPr/>
                    <a:lstStyle/>
                    <a:p>
                      <a:pPr marL="0" marR="0">
                        <a:lnSpc>
                          <a:spcPct val="107000"/>
                        </a:lnSpc>
                        <a:spcBef>
                          <a:spcPts val="0"/>
                        </a:spcBef>
                        <a:spcAft>
                          <a:spcPts val="0"/>
                        </a:spcAft>
                      </a:pPr>
                      <a:r>
                        <a:rPr lang="en-US" sz="1600" b="1" dirty="0">
                          <a:effectLst/>
                        </a:rPr>
                        <a:t>Respiratory cancer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12</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effectLst/>
                        </a:rPr>
                        <a:t>0.19</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0.08-0.44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55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0.63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0.55-0.74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3383567372"/>
                  </a:ext>
                </a:extLst>
              </a:tr>
              <a:tr h="249894">
                <a:tc>
                  <a:txBody>
                    <a:bodyPr/>
                    <a:lstStyle/>
                    <a:p>
                      <a:pPr marL="0" marR="0">
                        <a:lnSpc>
                          <a:spcPct val="107000"/>
                        </a:lnSpc>
                        <a:spcBef>
                          <a:spcPts val="0"/>
                        </a:spcBef>
                        <a:spcAft>
                          <a:spcPts val="0"/>
                        </a:spcAft>
                      </a:pPr>
                      <a:r>
                        <a:rPr lang="en-US" sz="1600" b="1">
                          <a:effectLst/>
                        </a:rPr>
                        <a:t>Male genital cancer</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4</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0.54</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0.28-1.02</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12</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0.91</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0.60-1.39</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3071976437"/>
                  </a:ext>
                </a:extLst>
              </a:tr>
              <a:tr h="249894">
                <a:tc>
                  <a:txBody>
                    <a:bodyPr/>
                    <a:lstStyle/>
                    <a:p>
                      <a:pPr marL="0" marR="0">
                        <a:lnSpc>
                          <a:spcPct val="107000"/>
                        </a:lnSpc>
                        <a:spcBef>
                          <a:spcPts val="0"/>
                        </a:spcBef>
                        <a:spcAft>
                          <a:spcPts val="0"/>
                        </a:spcAft>
                      </a:pPr>
                      <a:r>
                        <a:rPr lang="en-US" sz="1600" b="1">
                          <a:effectLst/>
                        </a:rPr>
                        <a:t>Kidney or bladder cancer</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3</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0.25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effectLst/>
                        </a:rPr>
                        <a:t>0.13-0.50</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15</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1.01</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0.66-1.54</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4282168083"/>
                  </a:ext>
                </a:extLst>
              </a:tr>
              <a:tr h="249894">
                <a:tc>
                  <a:txBody>
                    <a:bodyPr/>
                    <a:lstStyle/>
                    <a:p>
                      <a:pPr marL="0" marR="0">
                        <a:lnSpc>
                          <a:spcPct val="107000"/>
                        </a:lnSpc>
                        <a:spcBef>
                          <a:spcPts val="0"/>
                        </a:spcBef>
                        <a:spcAft>
                          <a:spcPts val="0"/>
                        </a:spcAft>
                      </a:pPr>
                      <a:r>
                        <a:rPr lang="en-US" sz="1600" b="1" dirty="0">
                          <a:effectLst/>
                        </a:rPr>
                        <a:t>Other/unspecified cancer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15</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0.40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effectLst/>
                        </a:rPr>
                        <a:t>0.30-0.53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37</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0.87</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0.66-1.15</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1794123418"/>
                  </a:ext>
                </a:extLst>
              </a:tr>
              <a:tr h="249894">
                <a:tc>
                  <a:txBody>
                    <a:bodyPr/>
                    <a:lstStyle/>
                    <a:p>
                      <a:pPr marL="0" marR="0">
                        <a:lnSpc>
                          <a:spcPct val="107000"/>
                        </a:lnSpc>
                        <a:spcBef>
                          <a:spcPts val="0"/>
                        </a:spcBef>
                        <a:spcAft>
                          <a:spcPts val="0"/>
                        </a:spcAft>
                      </a:pPr>
                      <a:r>
                        <a:rPr lang="en-US" sz="1600" b="1">
                          <a:effectLst/>
                        </a:rPr>
                        <a:t>Blood cancers</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14</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0.74</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0.39-1.38</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25</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dirty="0">
                          <a:effectLst/>
                        </a:rPr>
                        <a:t>1.03</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0">
                          <a:effectLst/>
                        </a:rPr>
                        <a:t>0.80-1.33</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2104612491"/>
                  </a:ext>
                </a:extLst>
              </a:tr>
              <a:tr h="249894">
                <a:tc>
                  <a:txBody>
                    <a:bodyPr/>
                    <a:lstStyle/>
                    <a:p>
                      <a:pPr marL="0" marR="0">
                        <a:lnSpc>
                          <a:spcPct val="107000"/>
                        </a:lnSpc>
                        <a:spcBef>
                          <a:spcPts val="0"/>
                        </a:spcBef>
                        <a:spcAft>
                          <a:spcPts val="0"/>
                        </a:spcAft>
                      </a:pPr>
                      <a:endParaRPr lang="en-US" sz="1600" b="1" dirty="0">
                        <a:solidFill>
                          <a:srgbClr val="0070C0"/>
                        </a:solidFill>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0" dirty="0">
                        <a:solidFill>
                          <a:srgbClr val="0070C0"/>
                        </a:solidFill>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solidFill>
                          <a:srgbClr val="0070C0"/>
                        </a:solidFill>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solidFill>
                          <a:srgbClr val="0070C0"/>
                        </a:solidFill>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solidFill>
                          <a:srgbClr val="0070C0"/>
                        </a:solidFill>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solidFill>
                          <a:srgbClr val="0070C0"/>
                        </a:solidFill>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endParaRPr lang="en-US" sz="1600" b="1" dirty="0">
                        <a:solidFill>
                          <a:srgbClr val="0070C0"/>
                        </a:solidFill>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2619999358"/>
                  </a:ext>
                </a:extLst>
              </a:tr>
              <a:tr h="249894">
                <a:tc>
                  <a:txBody>
                    <a:bodyPr/>
                    <a:lstStyle/>
                    <a:p>
                      <a:pPr marL="0" marR="0">
                        <a:lnSpc>
                          <a:spcPct val="107000"/>
                        </a:lnSpc>
                        <a:spcBef>
                          <a:spcPts val="0"/>
                        </a:spcBef>
                        <a:spcAft>
                          <a:spcPts val="0"/>
                        </a:spcAft>
                      </a:pPr>
                      <a:r>
                        <a:rPr lang="en-US" sz="1600" b="1" dirty="0">
                          <a:solidFill>
                            <a:srgbClr val="0070C0"/>
                          </a:solidFill>
                          <a:effectLst>
                            <a:outerShdw blurRad="38100" dist="38100" dir="2700000" algn="tl">
                              <a:srgbClr val="000000">
                                <a:alpha val="43137"/>
                              </a:srgbClr>
                            </a:outerShdw>
                          </a:effectLst>
                        </a:rPr>
                        <a:t>Diabetes</a:t>
                      </a:r>
                      <a:endParaRPr lang="en-US" sz="1600" b="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4</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0.14</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0.06-0.35</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14</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0.38</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0.27-0.53</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3244708441"/>
                  </a:ext>
                </a:extLst>
              </a:tr>
              <a:tr h="249894">
                <a:tc>
                  <a:txBody>
                    <a:bodyPr/>
                    <a:lstStyle/>
                    <a:p>
                      <a:pPr marL="0" marR="0">
                        <a:lnSpc>
                          <a:spcPct val="107000"/>
                        </a:lnSpc>
                        <a:spcBef>
                          <a:spcPts val="0"/>
                        </a:spcBef>
                        <a:spcAft>
                          <a:spcPts val="0"/>
                        </a:spcAft>
                      </a:pPr>
                      <a:r>
                        <a:rPr lang="en-US" sz="1600" b="1" dirty="0">
                          <a:solidFill>
                            <a:srgbClr val="0070C0"/>
                          </a:solidFill>
                          <a:effectLst>
                            <a:outerShdw blurRad="38100" dist="38100" dir="2700000" algn="tl">
                              <a:srgbClr val="000000">
                                <a:alpha val="43137"/>
                              </a:srgbClr>
                            </a:outerShdw>
                          </a:effectLst>
                        </a:rPr>
                        <a:t>Heart diseases</a:t>
                      </a:r>
                      <a:endParaRPr lang="en-US" sz="1600" b="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52</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0.27</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0.21-0.34</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120</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0.51</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0.43-0.59</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452060000"/>
                  </a:ext>
                </a:extLst>
              </a:tr>
              <a:tr h="262454">
                <a:tc>
                  <a:txBody>
                    <a:bodyPr/>
                    <a:lstStyle/>
                    <a:p>
                      <a:pPr marL="0" marR="0">
                        <a:lnSpc>
                          <a:spcPct val="107000"/>
                        </a:lnSpc>
                        <a:spcBef>
                          <a:spcPts val="0"/>
                        </a:spcBef>
                        <a:spcAft>
                          <a:spcPts val="0"/>
                        </a:spcAft>
                      </a:pPr>
                      <a:r>
                        <a:rPr lang="en-US" sz="1600" b="1" dirty="0">
                          <a:solidFill>
                            <a:srgbClr val="0070C0"/>
                          </a:solidFill>
                          <a:effectLst>
                            <a:outerShdw blurRad="38100" dist="38100" dir="2700000" algn="tl">
                              <a:srgbClr val="000000">
                                <a:alpha val="43137"/>
                              </a:srgbClr>
                            </a:outerShdw>
                          </a:effectLst>
                        </a:rPr>
                        <a:t>Other circulatory diseases</a:t>
                      </a:r>
                      <a:endParaRPr lang="en-US" sz="1600" b="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8</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0.18</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0.10-0.31</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24</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0.38</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0.25-0.57</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2658970756"/>
                  </a:ext>
                </a:extLst>
              </a:tr>
              <a:tr h="249894">
                <a:tc>
                  <a:txBody>
                    <a:bodyPr/>
                    <a:lstStyle/>
                    <a:p>
                      <a:pPr marL="0" marR="0">
                        <a:lnSpc>
                          <a:spcPct val="107000"/>
                        </a:lnSpc>
                        <a:spcBef>
                          <a:spcPts val="0"/>
                        </a:spcBef>
                        <a:spcAft>
                          <a:spcPts val="0"/>
                        </a:spcAft>
                      </a:pPr>
                      <a:r>
                        <a:rPr lang="en-US" sz="1600" b="1" dirty="0">
                          <a:solidFill>
                            <a:srgbClr val="0070C0"/>
                          </a:solidFill>
                          <a:effectLst>
                            <a:outerShdw blurRad="38100" dist="38100" dir="2700000" algn="tl">
                              <a:srgbClr val="000000">
                                <a:alpha val="43137"/>
                              </a:srgbClr>
                            </a:outerShdw>
                          </a:effectLst>
                        </a:rPr>
                        <a:t>Respiratory diseases</a:t>
                      </a:r>
                      <a:endParaRPr lang="en-US" sz="1600" b="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14</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0.31</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0.22-0.42</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36</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0.57</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0.45-0.72</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753728194"/>
                  </a:ext>
                </a:extLst>
              </a:tr>
              <a:tr h="249894">
                <a:tc>
                  <a:txBody>
                    <a:bodyPr/>
                    <a:lstStyle/>
                    <a:p>
                      <a:pPr marL="0" marR="0">
                        <a:lnSpc>
                          <a:spcPct val="107000"/>
                        </a:lnSpc>
                        <a:spcBef>
                          <a:spcPts val="0"/>
                        </a:spcBef>
                        <a:spcAft>
                          <a:spcPts val="0"/>
                        </a:spcAft>
                      </a:pPr>
                      <a:r>
                        <a:rPr lang="en-US" sz="1600" b="1" dirty="0">
                          <a:solidFill>
                            <a:srgbClr val="0070C0"/>
                          </a:solidFill>
                          <a:effectLst>
                            <a:outerShdw blurRad="38100" dist="38100" dir="2700000" algn="tl">
                              <a:srgbClr val="000000">
                                <a:alpha val="43137"/>
                              </a:srgbClr>
                            </a:outerShdw>
                          </a:effectLst>
                        </a:rPr>
                        <a:t>Digestive diseases</a:t>
                      </a:r>
                      <a:endParaRPr lang="en-US" sz="1600" b="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8</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0.13</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0.06-0.28</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a:solidFill>
                            <a:srgbClr val="0070C0"/>
                          </a:solidFill>
                          <a:effectLst/>
                        </a:rPr>
                        <a:t>24</a:t>
                      </a:r>
                      <a:endParaRPr lang="en-US" sz="16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0.42</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0.29-0.61</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1123433401"/>
                  </a:ext>
                </a:extLst>
              </a:tr>
              <a:tr h="327536">
                <a:tc>
                  <a:txBody>
                    <a:bodyPr/>
                    <a:lstStyle/>
                    <a:p>
                      <a:pPr marL="0" marR="0">
                        <a:lnSpc>
                          <a:spcPct val="107000"/>
                        </a:lnSpc>
                        <a:spcBef>
                          <a:spcPts val="0"/>
                        </a:spcBef>
                        <a:spcAft>
                          <a:spcPts val="0"/>
                        </a:spcAft>
                      </a:pPr>
                      <a:r>
                        <a:rPr lang="en-US" sz="1600" b="1" dirty="0">
                          <a:solidFill>
                            <a:srgbClr val="0070C0"/>
                          </a:solidFill>
                          <a:effectLst>
                            <a:outerShdw blurRad="38100" dist="38100" dir="2700000" algn="tl">
                              <a:srgbClr val="000000">
                                <a:alpha val="43137"/>
                              </a:srgbClr>
                            </a:outerShdw>
                          </a:effectLst>
                        </a:rPr>
                        <a:t>Intentional self-harm (suicide)</a:t>
                      </a:r>
                      <a:endParaRPr lang="en-US" sz="1600" b="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17</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0.36</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0.20-0.65</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31</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1.01</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tc>
                  <a:txBody>
                    <a:bodyPr/>
                    <a:lstStyle/>
                    <a:p>
                      <a:pPr marL="0" marR="0" algn="r">
                        <a:lnSpc>
                          <a:spcPct val="107000"/>
                        </a:lnSpc>
                        <a:spcBef>
                          <a:spcPts val="0"/>
                        </a:spcBef>
                        <a:spcAft>
                          <a:spcPts val="0"/>
                        </a:spcAft>
                      </a:pPr>
                      <a:r>
                        <a:rPr lang="en-US" sz="1600" b="1" dirty="0">
                          <a:solidFill>
                            <a:srgbClr val="0070C0"/>
                          </a:solidFill>
                          <a:effectLst/>
                        </a:rPr>
                        <a:t>0.76-1.34</a:t>
                      </a:r>
                      <a:endParaRPr lang="en-US"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407" marR="58407" marT="0" marB="0" anchor="ctr"/>
                </a:tc>
                <a:extLst>
                  <a:ext uri="{0D108BD9-81ED-4DB2-BD59-A6C34878D82A}">
                    <a16:rowId xmlns:a16="http://schemas.microsoft.com/office/drawing/2014/main" val="3805132154"/>
                  </a:ext>
                </a:extLst>
              </a:tr>
            </a:tbl>
          </a:graphicData>
        </a:graphic>
      </p:graphicFrame>
      <p:sp>
        <p:nvSpPr>
          <p:cNvPr id="2" name="Title 1">
            <a:extLst>
              <a:ext uri="{FF2B5EF4-FFF2-40B4-BE49-F238E27FC236}">
                <a16:creationId xmlns:a16="http://schemas.microsoft.com/office/drawing/2014/main" id="{F76CC281-2B73-3B38-C856-F4A4BF674FB8}"/>
              </a:ext>
            </a:extLst>
          </p:cNvPr>
          <p:cNvSpPr>
            <a:spLocks noGrp="1"/>
          </p:cNvSpPr>
          <p:nvPr>
            <p:ph type="title"/>
          </p:nvPr>
        </p:nvSpPr>
        <p:spPr>
          <a:xfrm>
            <a:off x="1005001" y="-218769"/>
            <a:ext cx="10058400" cy="1450757"/>
          </a:xfrm>
        </p:spPr>
        <p:txBody>
          <a:bodyPr>
            <a:normAutofit/>
          </a:bodyPr>
          <a:lstStyle/>
          <a:p>
            <a:r>
              <a:rPr lang="en-US" sz="4000" dirty="0">
                <a:solidFill>
                  <a:schemeClr val="tx1"/>
                </a:solidFill>
              </a:rPr>
              <a:t>WTC &amp; Career Firefighter Health Study Results </a:t>
            </a:r>
            <a:br>
              <a:rPr lang="en-US" dirty="0">
                <a:solidFill>
                  <a:schemeClr val="tx1"/>
                </a:solidFill>
              </a:rPr>
            </a:br>
            <a:r>
              <a:rPr lang="en-US" sz="2800" b="1" dirty="0">
                <a:solidFill>
                  <a:schemeClr val="tx1"/>
                </a:solidFill>
              </a:rPr>
              <a:t>WTC and Non-WTC vs US Male Mortality Rates</a:t>
            </a:r>
          </a:p>
        </p:txBody>
      </p:sp>
    </p:spTree>
    <p:extLst>
      <p:ext uri="{BB962C8B-B14F-4D97-AF65-F5344CB8AC3E}">
        <p14:creationId xmlns:p14="http://schemas.microsoft.com/office/powerpoint/2010/main" val="4205798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56F9E2-E1A1-F829-8019-CD3BC60BB874}"/>
              </a:ext>
            </a:extLst>
          </p:cNvPr>
          <p:cNvSpPr>
            <a:spLocks noGrp="1"/>
          </p:cNvSpPr>
          <p:nvPr>
            <p:ph idx="1"/>
          </p:nvPr>
        </p:nvSpPr>
        <p:spPr>
          <a:xfrm>
            <a:off x="1097280" y="1974760"/>
            <a:ext cx="10058400" cy="4023360"/>
          </a:xfrm>
        </p:spPr>
        <p:txBody>
          <a:bodyPr>
            <a:normAutofit/>
          </a:bodyPr>
          <a:lstStyle/>
          <a:p>
            <a:pPr>
              <a:buFont typeface="Wingdings" panose="05000000000000000000" pitchFamily="2" charset="2"/>
              <a:buChar char="§"/>
            </a:pPr>
            <a:r>
              <a:rPr lang="en-US" sz="2200" dirty="0">
                <a:solidFill>
                  <a:schemeClr val="tx1"/>
                </a:solidFill>
              </a:rPr>
              <a:t>We compared mortality rates in WTC-exposed firefighters to rates in non-WTC-exposed firefighters </a:t>
            </a:r>
          </a:p>
          <a:p>
            <a:pPr>
              <a:buFont typeface="Wingdings" panose="05000000000000000000" pitchFamily="2" charset="2"/>
              <a:buChar char="§"/>
            </a:pPr>
            <a:endParaRPr lang="en-US" sz="2200" dirty="0">
              <a:solidFill>
                <a:schemeClr val="tx1"/>
              </a:solidFill>
            </a:endParaRPr>
          </a:p>
          <a:p>
            <a:pPr>
              <a:buFont typeface="Wingdings" panose="05000000000000000000" pitchFamily="2" charset="2"/>
              <a:buChar char="§"/>
            </a:pPr>
            <a:endParaRPr lang="en-US" sz="2200" dirty="0">
              <a:solidFill>
                <a:schemeClr val="tx1"/>
              </a:solidFill>
            </a:endParaRPr>
          </a:p>
          <a:p>
            <a:pPr>
              <a:buFont typeface="Wingdings" panose="05000000000000000000" pitchFamily="2" charset="2"/>
              <a:buChar char="§"/>
            </a:pPr>
            <a:endParaRPr lang="en-US" sz="2200" dirty="0">
              <a:solidFill>
                <a:schemeClr val="tx1"/>
              </a:solidFill>
            </a:endParaRPr>
          </a:p>
          <a:p>
            <a:pPr>
              <a:buFont typeface="Wingdings" panose="05000000000000000000" pitchFamily="2" charset="2"/>
              <a:buChar char="§"/>
            </a:pPr>
            <a:endParaRPr lang="en-US" sz="2200" dirty="0">
              <a:solidFill>
                <a:schemeClr val="tx1"/>
              </a:solidFill>
            </a:endParaRPr>
          </a:p>
          <a:p>
            <a:pPr marL="0" indent="0">
              <a:buNone/>
            </a:pPr>
            <a:endParaRPr lang="en-US" sz="2200" dirty="0">
              <a:solidFill>
                <a:schemeClr val="tx1"/>
              </a:solidFill>
            </a:endParaRPr>
          </a:p>
          <a:p>
            <a:endParaRPr lang="en-US" sz="2000" dirty="0"/>
          </a:p>
          <a:p>
            <a:pPr>
              <a:buFont typeface="Wingdings" panose="05000000000000000000" pitchFamily="2" charset="2"/>
              <a:buChar char="§"/>
            </a:pPr>
            <a:endParaRPr lang="en-US" sz="2200" dirty="0">
              <a:solidFill>
                <a:schemeClr val="tx1"/>
              </a:solidFill>
            </a:endParaRPr>
          </a:p>
        </p:txBody>
      </p:sp>
      <p:graphicFrame>
        <p:nvGraphicFramePr>
          <p:cNvPr id="6" name="Table 5">
            <a:extLst>
              <a:ext uri="{FF2B5EF4-FFF2-40B4-BE49-F238E27FC236}">
                <a16:creationId xmlns:a16="http://schemas.microsoft.com/office/drawing/2014/main" id="{59E0C639-72A2-950F-7171-4B7808741BB2}"/>
              </a:ext>
            </a:extLst>
          </p:cNvPr>
          <p:cNvGraphicFramePr>
            <a:graphicFrameLocks noGrp="1"/>
          </p:cNvGraphicFramePr>
          <p:nvPr>
            <p:extLst>
              <p:ext uri="{D42A27DB-BD31-4B8C-83A1-F6EECF244321}">
                <p14:modId xmlns:p14="http://schemas.microsoft.com/office/powerpoint/2010/main" val="3909886857"/>
              </p:ext>
            </p:extLst>
          </p:nvPr>
        </p:nvGraphicFramePr>
        <p:xfrm>
          <a:off x="2559036" y="2716059"/>
          <a:ext cx="6948151" cy="3266694"/>
        </p:xfrm>
        <a:graphic>
          <a:graphicData uri="http://schemas.openxmlformats.org/drawingml/2006/table">
            <a:tbl>
              <a:tblPr firstRow="1" bandRow="1">
                <a:tableStyleId>{5C22544A-7EE6-4342-B048-85BDC9FD1C3A}</a:tableStyleId>
              </a:tblPr>
              <a:tblGrid>
                <a:gridCol w="4878371">
                  <a:extLst>
                    <a:ext uri="{9D8B030D-6E8A-4147-A177-3AD203B41FA5}">
                      <a16:colId xmlns:a16="http://schemas.microsoft.com/office/drawing/2014/main" val="33906349"/>
                    </a:ext>
                  </a:extLst>
                </a:gridCol>
                <a:gridCol w="2069780">
                  <a:extLst>
                    <a:ext uri="{9D8B030D-6E8A-4147-A177-3AD203B41FA5}">
                      <a16:colId xmlns:a16="http://schemas.microsoft.com/office/drawing/2014/main" val="1651686097"/>
                    </a:ext>
                  </a:extLst>
                </a:gridCol>
              </a:tblGrid>
              <a:tr h="336946">
                <a:tc>
                  <a:txBody>
                    <a:bodyPr/>
                    <a:lstStyle/>
                    <a:p>
                      <a:pPr marL="0" marR="0">
                        <a:lnSpc>
                          <a:spcPct val="115000"/>
                        </a:lnSpc>
                        <a:spcBef>
                          <a:spcPts val="0"/>
                        </a:spcBef>
                        <a:spcAft>
                          <a:spcPts val="0"/>
                        </a:spcAft>
                      </a:pPr>
                      <a:r>
                        <a:rPr lang="en-US" sz="2200" dirty="0">
                          <a:effectLst/>
                        </a:rPr>
                        <a:t>Cause of death</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tc>
                  <a:txBody>
                    <a:bodyPr/>
                    <a:lstStyle/>
                    <a:p>
                      <a:pPr marL="0" marR="0">
                        <a:lnSpc>
                          <a:spcPct val="115000"/>
                        </a:lnSpc>
                        <a:spcBef>
                          <a:spcPts val="0"/>
                        </a:spcBef>
                        <a:spcAft>
                          <a:spcPts val="0"/>
                        </a:spcAft>
                      </a:pPr>
                      <a:r>
                        <a:rPr lang="en-US" sz="2200" dirty="0">
                          <a:effectLst/>
                        </a:rPr>
                        <a:t>Adj. RR (95% CI)</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extLst>
                  <a:ext uri="{0D108BD9-81ED-4DB2-BD59-A6C34878D82A}">
                    <a16:rowId xmlns:a16="http://schemas.microsoft.com/office/drawing/2014/main" val="3475450408"/>
                  </a:ext>
                </a:extLst>
              </a:tr>
              <a:tr h="260814">
                <a:tc>
                  <a:txBody>
                    <a:bodyPr/>
                    <a:lstStyle/>
                    <a:p>
                      <a:pPr marL="0" marR="0">
                        <a:lnSpc>
                          <a:spcPct val="115000"/>
                        </a:lnSpc>
                        <a:spcBef>
                          <a:spcPts val="0"/>
                        </a:spcBef>
                        <a:spcAft>
                          <a:spcPts val="0"/>
                        </a:spcAft>
                      </a:pPr>
                      <a:r>
                        <a:rPr lang="en-US" sz="2200" dirty="0">
                          <a:effectLst/>
                        </a:rPr>
                        <a:t>All causes</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tc>
                  <a:txBody>
                    <a:bodyPr/>
                    <a:lstStyle/>
                    <a:p>
                      <a:pPr marL="0" marR="0">
                        <a:lnSpc>
                          <a:spcPct val="115000"/>
                        </a:lnSpc>
                        <a:spcBef>
                          <a:spcPts val="0"/>
                        </a:spcBef>
                        <a:spcAft>
                          <a:spcPts val="0"/>
                        </a:spcAft>
                      </a:pPr>
                      <a:r>
                        <a:rPr lang="is-IS" sz="2200">
                          <a:effectLst/>
                        </a:rPr>
                        <a:t>0.54 (0.49-0.59)</a:t>
                      </a:r>
                      <a:endParaRPr lang="en-US" sz="220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extLst>
                  <a:ext uri="{0D108BD9-81ED-4DB2-BD59-A6C34878D82A}">
                    <a16:rowId xmlns:a16="http://schemas.microsoft.com/office/drawing/2014/main" val="1311098425"/>
                  </a:ext>
                </a:extLst>
              </a:tr>
              <a:tr h="285373">
                <a:tc>
                  <a:txBody>
                    <a:bodyPr/>
                    <a:lstStyle/>
                    <a:p>
                      <a:pPr marL="228600" marR="0" lvl="1">
                        <a:lnSpc>
                          <a:spcPct val="115000"/>
                        </a:lnSpc>
                        <a:spcBef>
                          <a:spcPts val="0"/>
                        </a:spcBef>
                        <a:spcAft>
                          <a:spcPts val="0"/>
                        </a:spcAft>
                      </a:pP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tc>
                  <a:txBody>
                    <a:bodyPr/>
                    <a:lstStyle/>
                    <a:p>
                      <a:pPr marL="0" marR="0">
                        <a:lnSpc>
                          <a:spcPct val="115000"/>
                        </a:lnSpc>
                        <a:spcBef>
                          <a:spcPts val="0"/>
                        </a:spcBef>
                        <a:spcAft>
                          <a:spcPts val="0"/>
                        </a:spcAft>
                      </a:pP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extLst>
                  <a:ext uri="{0D108BD9-81ED-4DB2-BD59-A6C34878D82A}">
                    <a16:rowId xmlns:a16="http://schemas.microsoft.com/office/drawing/2014/main" val="1751149875"/>
                  </a:ext>
                </a:extLst>
              </a:tr>
              <a:tr h="285373">
                <a:tc>
                  <a:txBody>
                    <a:bodyPr/>
                    <a:lstStyle/>
                    <a:p>
                      <a:pPr marL="228600" marR="0" lvl="1">
                        <a:lnSpc>
                          <a:spcPct val="115000"/>
                        </a:lnSpc>
                        <a:spcBef>
                          <a:spcPts val="0"/>
                        </a:spcBef>
                        <a:spcAft>
                          <a:spcPts val="0"/>
                        </a:spcAft>
                      </a:pPr>
                      <a:r>
                        <a:rPr lang="en-US" sz="2200" dirty="0">
                          <a:effectLst/>
                        </a:rPr>
                        <a:t>All cancers</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tc>
                  <a:txBody>
                    <a:bodyPr/>
                    <a:lstStyle/>
                    <a:p>
                      <a:pPr marL="0" marR="0">
                        <a:lnSpc>
                          <a:spcPct val="115000"/>
                        </a:lnSpc>
                        <a:spcBef>
                          <a:spcPts val="0"/>
                        </a:spcBef>
                        <a:spcAft>
                          <a:spcPts val="0"/>
                        </a:spcAft>
                      </a:pPr>
                      <a:r>
                        <a:rPr lang="pt-BR" sz="2200">
                          <a:effectLst/>
                        </a:rPr>
                        <a:t>0.72 (0.65-0.79)</a:t>
                      </a:r>
                      <a:endParaRPr lang="en-US" sz="220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extLst>
                  <a:ext uri="{0D108BD9-81ED-4DB2-BD59-A6C34878D82A}">
                    <a16:rowId xmlns:a16="http://schemas.microsoft.com/office/drawing/2014/main" val="2921134719"/>
                  </a:ext>
                </a:extLst>
              </a:tr>
              <a:tr h="256885">
                <a:tc>
                  <a:txBody>
                    <a:bodyPr/>
                    <a:lstStyle/>
                    <a:p>
                      <a:pPr marL="228600" marR="0" lvl="1">
                        <a:lnSpc>
                          <a:spcPct val="115000"/>
                        </a:lnSpc>
                        <a:spcBef>
                          <a:spcPts val="0"/>
                        </a:spcBef>
                        <a:spcAft>
                          <a:spcPts val="0"/>
                        </a:spcAft>
                      </a:pP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tc>
                  <a:txBody>
                    <a:bodyPr/>
                    <a:lstStyle/>
                    <a:p>
                      <a:pPr marL="0" marR="0">
                        <a:lnSpc>
                          <a:spcPct val="115000"/>
                        </a:lnSpc>
                        <a:spcBef>
                          <a:spcPts val="0"/>
                        </a:spcBef>
                        <a:spcAft>
                          <a:spcPts val="0"/>
                        </a:spcAft>
                      </a:pP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extLst>
                  <a:ext uri="{0D108BD9-81ED-4DB2-BD59-A6C34878D82A}">
                    <a16:rowId xmlns:a16="http://schemas.microsoft.com/office/drawing/2014/main" val="534088116"/>
                  </a:ext>
                </a:extLst>
              </a:tr>
              <a:tr h="256885">
                <a:tc>
                  <a:txBody>
                    <a:bodyPr/>
                    <a:lstStyle/>
                    <a:p>
                      <a:pPr marL="228600" marR="0" lvl="1">
                        <a:lnSpc>
                          <a:spcPct val="115000"/>
                        </a:lnSpc>
                        <a:spcBef>
                          <a:spcPts val="0"/>
                        </a:spcBef>
                        <a:spcAft>
                          <a:spcPts val="0"/>
                        </a:spcAft>
                      </a:pPr>
                      <a:r>
                        <a:rPr lang="en-US" sz="2200" dirty="0">
                          <a:effectLst/>
                        </a:rPr>
                        <a:t>Diseases of the heart </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tc>
                  <a:txBody>
                    <a:bodyPr/>
                    <a:lstStyle/>
                    <a:p>
                      <a:pPr marL="0" marR="0">
                        <a:lnSpc>
                          <a:spcPct val="115000"/>
                        </a:lnSpc>
                        <a:spcBef>
                          <a:spcPts val="0"/>
                        </a:spcBef>
                        <a:spcAft>
                          <a:spcPts val="0"/>
                        </a:spcAft>
                      </a:pPr>
                      <a:r>
                        <a:rPr lang="en-US" sz="2200" dirty="0">
                          <a:effectLst/>
                        </a:rPr>
                        <a:t>0.61 (0.55-0.67)</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extLst>
                  <a:ext uri="{0D108BD9-81ED-4DB2-BD59-A6C34878D82A}">
                    <a16:rowId xmlns:a16="http://schemas.microsoft.com/office/drawing/2014/main" val="3056713824"/>
                  </a:ext>
                </a:extLst>
              </a:tr>
              <a:tr h="256885">
                <a:tc>
                  <a:txBody>
                    <a:bodyPr/>
                    <a:lstStyle/>
                    <a:p>
                      <a:pPr marL="228600" marR="0" lvl="1">
                        <a:lnSpc>
                          <a:spcPct val="115000"/>
                        </a:lnSpc>
                        <a:spcBef>
                          <a:spcPts val="0"/>
                        </a:spcBef>
                        <a:spcAft>
                          <a:spcPts val="0"/>
                        </a:spcAft>
                      </a:pPr>
                      <a:r>
                        <a:rPr lang="en-US" sz="2200" dirty="0">
                          <a:effectLst/>
                        </a:rPr>
                        <a:t>Diseases of the respiratory system</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tc>
                  <a:txBody>
                    <a:bodyPr/>
                    <a:lstStyle/>
                    <a:p>
                      <a:pPr marL="0" marR="0">
                        <a:lnSpc>
                          <a:spcPct val="115000"/>
                        </a:lnSpc>
                        <a:spcBef>
                          <a:spcPts val="0"/>
                        </a:spcBef>
                        <a:spcAft>
                          <a:spcPts val="0"/>
                        </a:spcAft>
                      </a:pPr>
                      <a:r>
                        <a:rPr lang="en-US" sz="2200" dirty="0">
                          <a:effectLst/>
                        </a:rPr>
                        <a:t>0.69 (0.62-0.77)</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extLst>
                  <a:ext uri="{0D108BD9-81ED-4DB2-BD59-A6C34878D82A}">
                    <a16:rowId xmlns:a16="http://schemas.microsoft.com/office/drawing/2014/main" val="4206206255"/>
                  </a:ext>
                </a:extLst>
              </a:tr>
              <a:tr h="256885">
                <a:tc>
                  <a:txBody>
                    <a:bodyPr/>
                    <a:lstStyle/>
                    <a:p>
                      <a:pPr marL="228600" marR="0" lvl="1">
                        <a:lnSpc>
                          <a:spcPct val="115000"/>
                        </a:lnSpc>
                        <a:spcBef>
                          <a:spcPts val="0"/>
                        </a:spcBef>
                        <a:spcAft>
                          <a:spcPts val="0"/>
                        </a:spcAft>
                      </a:pPr>
                      <a:r>
                        <a:rPr lang="en-US" sz="2200" dirty="0">
                          <a:effectLst/>
                        </a:rPr>
                        <a:t>Diseases of the digestive system</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tc>
                  <a:txBody>
                    <a:bodyPr/>
                    <a:lstStyle/>
                    <a:p>
                      <a:pPr marL="0" marR="0">
                        <a:lnSpc>
                          <a:spcPct val="115000"/>
                        </a:lnSpc>
                        <a:spcBef>
                          <a:spcPts val="0"/>
                        </a:spcBef>
                        <a:spcAft>
                          <a:spcPts val="0"/>
                        </a:spcAft>
                      </a:pPr>
                      <a:r>
                        <a:rPr lang="en-US" sz="2200" dirty="0">
                          <a:effectLst/>
                        </a:rPr>
                        <a:t>0.54 (0.48-0.60)</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extLst>
                  <a:ext uri="{0D108BD9-81ED-4DB2-BD59-A6C34878D82A}">
                    <a16:rowId xmlns:a16="http://schemas.microsoft.com/office/drawing/2014/main" val="2599604833"/>
                  </a:ext>
                </a:extLst>
              </a:tr>
              <a:tr h="249458">
                <a:tc>
                  <a:txBody>
                    <a:bodyPr/>
                    <a:lstStyle/>
                    <a:p>
                      <a:pPr marL="228600" marR="0" lvl="1">
                        <a:lnSpc>
                          <a:spcPct val="115000"/>
                        </a:lnSpc>
                        <a:spcBef>
                          <a:spcPts val="0"/>
                        </a:spcBef>
                        <a:spcAft>
                          <a:spcPts val="0"/>
                        </a:spcAft>
                      </a:pPr>
                      <a:r>
                        <a:rPr lang="en-US" sz="2200" dirty="0">
                          <a:effectLst/>
                        </a:rPr>
                        <a:t>Other injury</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tc>
                  <a:txBody>
                    <a:bodyPr/>
                    <a:lstStyle/>
                    <a:p>
                      <a:pPr marL="0" marR="0">
                        <a:lnSpc>
                          <a:spcPct val="115000"/>
                        </a:lnSpc>
                        <a:spcBef>
                          <a:spcPts val="0"/>
                        </a:spcBef>
                        <a:spcAft>
                          <a:spcPts val="0"/>
                        </a:spcAft>
                      </a:pPr>
                      <a:r>
                        <a:rPr lang="en-US" sz="2200" dirty="0">
                          <a:effectLst/>
                        </a:rPr>
                        <a:t>0.90 (0.81-1.01)</a:t>
                      </a:r>
                      <a:endParaRPr lang="en-US" sz="2200" dirty="0">
                        <a:effectLst/>
                        <a:latin typeface="Calibri" panose="020F0502020204030204" pitchFamily="34" charset="0"/>
                        <a:ea typeface="Calibri" panose="020F0502020204030204" pitchFamily="34" charset="0"/>
                        <a:cs typeface="Arial" panose="020B0604020202020204" pitchFamily="34" charset="0"/>
                      </a:endParaRPr>
                    </a:p>
                  </a:txBody>
                  <a:tcPr marL="53047" marR="53047" marT="0" marB="0" anchor="ctr"/>
                </a:tc>
                <a:extLst>
                  <a:ext uri="{0D108BD9-81ED-4DB2-BD59-A6C34878D82A}">
                    <a16:rowId xmlns:a16="http://schemas.microsoft.com/office/drawing/2014/main" val="3093111150"/>
                  </a:ext>
                </a:extLst>
              </a:tr>
            </a:tbl>
          </a:graphicData>
        </a:graphic>
      </p:graphicFrame>
      <p:sp>
        <p:nvSpPr>
          <p:cNvPr id="7" name="TextBox 6">
            <a:extLst>
              <a:ext uri="{FF2B5EF4-FFF2-40B4-BE49-F238E27FC236}">
                <a16:creationId xmlns:a16="http://schemas.microsoft.com/office/drawing/2014/main" id="{72A0412F-2D41-0E97-CF3C-BE988658A4AA}"/>
              </a:ext>
            </a:extLst>
          </p:cNvPr>
          <p:cNvSpPr txBox="1"/>
          <p:nvPr/>
        </p:nvSpPr>
        <p:spPr>
          <a:xfrm>
            <a:off x="7407910" y="6152008"/>
            <a:ext cx="3530600" cy="307777"/>
          </a:xfrm>
          <a:prstGeom prst="rect">
            <a:avLst/>
          </a:prstGeom>
          <a:noFill/>
        </p:spPr>
        <p:txBody>
          <a:bodyPr wrap="square" rtlCol="0">
            <a:spAutoFit/>
          </a:bodyPr>
          <a:lstStyle/>
          <a:p>
            <a:r>
              <a:rPr lang="en-US" sz="1400" dirty="0"/>
              <a:t>Ref: Singh A et al OEM 2023</a:t>
            </a:r>
          </a:p>
        </p:txBody>
      </p:sp>
      <p:sp>
        <p:nvSpPr>
          <p:cNvPr id="5" name="Title 1">
            <a:extLst>
              <a:ext uri="{FF2B5EF4-FFF2-40B4-BE49-F238E27FC236}">
                <a16:creationId xmlns:a16="http://schemas.microsoft.com/office/drawing/2014/main" id="{B3128D8F-9ED5-2B35-1618-5476325B70D1}"/>
              </a:ext>
            </a:extLst>
          </p:cNvPr>
          <p:cNvSpPr>
            <a:spLocks noGrp="1"/>
          </p:cNvSpPr>
          <p:nvPr>
            <p:ph type="title"/>
          </p:nvPr>
        </p:nvSpPr>
        <p:spPr>
          <a:xfrm>
            <a:off x="1097280" y="263527"/>
            <a:ext cx="10058400" cy="1450757"/>
          </a:xfrm>
        </p:spPr>
        <p:txBody>
          <a:bodyPr>
            <a:normAutofit fontScale="90000"/>
          </a:bodyPr>
          <a:lstStyle/>
          <a:p>
            <a:r>
              <a:rPr lang="en-US" sz="4000" dirty="0">
                <a:solidFill>
                  <a:schemeClr val="tx1"/>
                </a:solidFill>
              </a:rPr>
              <a:t>WTC &amp; Career Firefighter Health Study Cancer Results </a:t>
            </a:r>
            <a:br>
              <a:rPr lang="en-US" dirty="0">
                <a:solidFill>
                  <a:schemeClr val="tx1"/>
                </a:solidFill>
              </a:rPr>
            </a:br>
            <a:r>
              <a:rPr lang="en-US" sz="2800" b="1" dirty="0">
                <a:solidFill>
                  <a:schemeClr val="tx1"/>
                </a:solidFill>
              </a:rPr>
              <a:t>WTC vs. Non-WTC Mortality Rates</a:t>
            </a:r>
          </a:p>
        </p:txBody>
      </p:sp>
    </p:spTree>
    <p:extLst>
      <p:ext uri="{BB962C8B-B14F-4D97-AF65-F5344CB8AC3E}">
        <p14:creationId xmlns:p14="http://schemas.microsoft.com/office/powerpoint/2010/main" val="1621029256"/>
      </p:ext>
    </p:extLst>
  </p:cSld>
  <p:clrMapOvr>
    <a:masterClrMapping/>
  </p:clrMapOvr>
</p:sld>
</file>

<file path=ppt/theme/theme1.xml><?xml version="1.0" encoding="utf-8"?>
<a:theme xmlns:a="http://schemas.openxmlformats.org/drawingml/2006/main" name="FDNY_Monte">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FDNY_Monte" id="{5B28A75E-BBE3-403A-B001-282EEFBE9701}" vid="{AAEC14EC-D9AE-42A7-956E-9BD80850F0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FDNY_Monte</Template>
  <TotalTime>2747</TotalTime>
  <Words>2027</Words>
  <Application>Microsoft Office PowerPoint</Application>
  <PresentationFormat>Widescreen</PresentationFormat>
  <Paragraphs>475</Paragraphs>
  <Slides>17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FDNY_Monte</vt:lpstr>
      <vt:lpstr>Cancer and Survival Rates among Firefighters  and Other Responders</vt:lpstr>
      <vt:lpstr>WTC Health Program and the  Career Firefighter Health Study</vt:lpstr>
      <vt:lpstr>WTC &amp; Career Firefighter Health Study Cancer Results  WTC vs. Non-WTC</vt:lpstr>
      <vt:lpstr>WTC &amp; Career Firefighter Cancer Results vs US Males</vt:lpstr>
      <vt:lpstr>WTC &amp; Career Firefighter Health Study Cancer Results  WTC vs. Non-WTC Incidence Rates</vt:lpstr>
      <vt:lpstr>WTC &amp; Career Firefighter Health Study Cancer Results  WTC vs. Non-WTC Incidence Rates</vt:lpstr>
      <vt:lpstr>WTC &amp; Career Firefighter Health Study Cancer Results  WTC and Non-WTC vs. US Male Mortality Rates</vt:lpstr>
      <vt:lpstr>WTC &amp; Career Firefighter Health Study Results  WTC and Non-WTC vs US Male Mortality Rates</vt:lpstr>
      <vt:lpstr>WTC &amp; Career Firefighter Health Study Cancer Results  WTC vs. Non-WTC Mortality Rates</vt:lpstr>
      <vt:lpstr>WTC Responder Combined Cohort</vt:lpstr>
      <vt:lpstr>WTC Responder Cohort Overlap </vt:lpstr>
      <vt:lpstr>WTC Responder All Cause &amp; Cancer Survival</vt:lpstr>
      <vt:lpstr>WTC Responders &amp; Cancer Survival</vt:lpstr>
      <vt:lpstr>WTC Responder Cancer Survival</vt:lpstr>
      <vt:lpstr>PowerPoint Presentation</vt:lpstr>
      <vt:lpstr>Summary:</vt:lpstr>
      <vt:lpstr>Published Peer-Reviewed Medical Studies</vt:lpstr>
    </vt:vector>
  </TitlesOfParts>
  <Company>FDNY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Survival among World Trade Center Rescue and Recovery Workers</dc:title>
  <dc:creator>Zeig-Owens, Rachel (FDNY)</dc:creator>
  <cp:lastModifiedBy>Prezant, David (FDNY)</cp:lastModifiedBy>
  <cp:revision>31</cp:revision>
  <dcterms:created xsi:type="dcterms:W3CDTF">2023-04-14T17:31:04Z</dcterms:created>
  <dcterms:modified xsi:type="dcterms:W3CDTF">2023-07-24T16:42:29Z</dcterms:modified>
</cp:coreProperties>
</file>