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7" r:id="rId6"/>
    <p:sldMasterId id="2147483677" r:id="rId7"/>
    <p:sldMasterId id="2147483688" r:id="rId8"/>
    <p:sldMasterId id="2147483696" r:id="rId9"/>
    <p:sldMasterId id="2147483703" r:id="rId10"/>
  </p:sldMasterIdLst>
  <p:notesMasterIdLst>
    <p:notesMasterId r:id="rId22"/>
  </p:notesMasterIdLst>
  <p:sldIdLst>
    <p:sldId id="256" r:id="rId11"/>
    <p:sldId id="2145706120" r:id="rId12"/>
    <p:sldId id="2145706176" r:id="rId13"/>
    <p:sldId id="2145706172" r:id="rId14"/>
    <p:sldId id="2145706161" r:id="rId15"/>
    <p:sldId id="2145706141" r:id="rId16"/>
    <p:sldId id="2145706188" r:id="rId17"/>
    <p:sldId id="2145706162" r:id="rId18"/>
    <p:sldId id="2145706144" r:id="rId19"/>
    <p:sldId id="2145706179" r:id="rId20"/>
    <p:sldId id="214570618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5ABA2F02-F8DE-414A-97E7-88A3C2B713FC}">
          <p14:sldIdLst>
            <p14:sldId id="256"/>
            <p14:sldId id="2145706120"/>
            <p14:sldId id="2145706176"/>
            <p14:sldId id="2145706172"/>
            <p14:sldId id="2145706161"/>
            <p14:sldId id="2145706141"/>
            <p14:sldId id="2145706188"/>
            <p14:sldId id="2145706162"/>
            <p14:sldId id="2145706144"/>
            <p14:sldId id="2145706179"/>
            <p14:sldId id="2145706187"/>
          </p14:sldIdLst>
        </p14:section>
        <p14:section name="Extra slides" id="{59B7EB53-BA0B-4E03-B9BA-285F9DC87C1B}">
          <p14:sldIdLst/>
        </p14:section>
      </p14:sectionLst>
    </p:ex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10BF49-F6A0-118D-7E80-CE13E06E58F3}" name="Siegel, Miriam (CDC/NIOSH/DFSE/FRB)" initials="SM(" userId="S::wrm9@cdc.gov::20855bfe-3f96-42dd-bf03-ecb7142af4eb" providerId="AD"/>
  <p188:author id="{F396EB68-B1DC-7D8C-61F6-F08E531C1EE3}" name="Wilkinson, Andrea (CDC/NIOSH/DFSE/FRB)" initials="WA(" userId="S::olq2@cdc.gov::aeae681d-2663-4551-a505-dc3ace4fc98a" providerId="AD"/>
  <p188:author id="{62A09883-87EE-664A-3345-64993E48B050}" name="Piacentino, John D. (CDC/NIOSH/OD)" initials="PJD(" userId="S::gjt4@cdc.gov::d7be09f8-b03d-42a7-a266-3dbc77a33e2f" providerId="AD"/>
  <p188:author id="{1CD196BA-2907-26D6-7D40-639B840BD254}" name="Novicki, Emily (CDC/NIOSH/OD/ODDM)" initials="NE(" userId="S::wez7@cdc.gov::846012ca-bbab-4e17-aa0a-c71fe10484ea" providerId="AD"/>
  <p188:author id="{13E99BBC-CC0E-5035-9CBB-80B0E969B099}" name="Mayer, Alexander (CDC/NIOSH/DFSE/FRB)" initials="MA(" userId="S::nru1@cdc.gov::c35f68ec-aeac-4be9-a516-2fab4c7ae499" providerId="AD"/>
  <p188:author id="{E4EB0EF1-3A44-0780-7F56-1A8EC9B5BE5D}" name="Fent, Kenny (CDC/NIOSH/DFSE/FRB)" initials="FK(" userId="S::KIF5@cdc.gov::39f238f4-37e5-48a3-b42d-c29736739fd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yer, Alexander (CDC/NIOSH/DFSE/FRB)" initials="MA(" lastIdx="7" clrIdx="0">
    <p:extLst>
      <p:ext uri="{19B8F6BF-5375-455C-9EA6-DF929625EA0E}">
        <p15:presenceInfo xmlns:p15="http://schemas.microsoft.com/office/powerpoint/2012/main" userId="S::nru1@cdc.gov::c35f68ec-aeac-4be9-a516-2fab4c7ae499" providerId="AD"/>
      </p:ext>
    </p:extLst>
  </p:cmAuthor>
  <p:cmAuthor id="2" name="Luckhaupt, Sara E. (CDC/NIOSH/DFSE)" initials="LSE(" lastIdx="7" clrIdx="1">
    <p:extLst>
      <p:ext uri="{19B8F6BF-5375-455C-9EA6-DF929625EA0E}">
        <p15:presenceInfo xmlns:p15="http://schemas.microsoft.com/office/powerpoint/2012/main" userId="S::pks8@cdc.gov::4df72765-06af-41ef-b4a7-1b84aa1b38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E1D43"/>
    <a:srgbClr val="463A9E"/>
    <a:srgbClr val="0F56DC"/>
    <a:srgbClr val="000000"/>
    <a:srgbClr val="0066CC"/>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663" autoAdjust="0"/>
  </p:normalViewPr>
  <p:slideViewPr>
    <p:cSldViewPr snapToGrid="0">
      <p:cViewPr varScale="1">
        <p:scale>
          <a:sx n="70" d="100"/>
          <a:sy n="70" d="100"/>
        </p:scale>
        <p:origin x="2034" y="78"/>
      </p:cViewPr>
      <p:guideLst>
        <p:guide orient="horz" pos="2160"/>
        <p:guide pos="386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19B76E-26F5-48CF-B0BD-B5A8CF0FB54F}"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B10C011-74B1-4699-852F-31D8C83EDFCF}">
      <dgm:prSet custT="1"/>
      <dgm:spPr/>
      <dgm:t>
        <a:bodyPr/>
        <a:lstStyle/>
        <a:p>
          <a:pPr>
            <a:defRPr b="1"/>
          </a:pPr>
          <a:r>
            <a:rPr lang="en-US" sz="2400" dirty="0"/>
            <a:t>Logging into web portal requires multi-factor authentication </a:t>
          </a:r>
        </a:p>
      </dgm:t>
    </dgm:pt>
    <dgm:pt modelId="{BF1B5264-8872-4F5B-A4EE-79A8107B4A9E}" type="parTrans" cxnId="{CCBAE472-FD0C-4F55-B7D6-96A68C7FDBD2}">
      <dgm:prSet/>
      <dgm:spPr/>
      <dgm:t>
        <a:bodyPr/>
        <a:lstStyle/>
        <a:p>
          <a:endParaRPr lang="en-US"/>
        </a:p>
      </dgm:t>
    </dgm:pt>
    <dgm:pt modelId="{15A5B59B-7AB7-404F-A168-F67C7A8C6E47}" type="sibTrans" cxnId="{CCBAE472-FD0C-4F55-B7D6-96A68C7FDBD2}">
      <dgm:prSet/>
      <dgm:spPr/>
      <dgm:t>
        <a:bodyPr/>
        <a:lstStyle/>
        <a:p>
          <a:endParaRPr lang="en-US"/>
        </a:p>
      </dgm:t>
    </dgm:pt>
    <dgm:pt modelId="{6765F1B0-7D52-4D51-BECA-3AA184907137}">
      <dgm:prSet custT="1"/>
      <dgm:spPr/>
      <dgm:t>
        <a:bodyPr/>
        <a:lstStyle/>
        <a:p>
          <a:r>
            <a:rPr lang="en-US" sz="2000" dirty="0"/>
            <a:t>Email, password, and another form of authentication (e.g., text message passcode)</a:t>
          </a:r>
        </a:p>
      </dgm:t>
    </dgm:pt>
    <dgm:pt modelId="{59F3A27A-D2DA-436C-A036-2A5A5D53A87E}" type="parTrans" cxnId="{D853E98D-031D-4FA7-A55C-8F365D4447AC}">
      <dgm:prSet/>
      <dgm:spPr/>
      <dgm:t>
        <a:bodyPr/>
        <a:lstStyle/>
        <a:p>
          <a:endParaRPr lang="en-US"/>
        </a:p>
      </dgm:t>
    </dgm:pt>
    <dgm:pt modelId="{C0BD782A-B219-411E-848C-19356C16F16F}" type="sibTrans" cxnId="{D853E98D-031D-4FA7-A55C-8F365D4447AC}">
      <dgm:prSet/>
      <dgm:spPr/>
      <dgm:t>
        <a:bodyPr/>
        <a:lstStyle/>
        <a:p>
          <a:endParaRPr lang="en-US"/>
        </a:p>
      </dgm:t>
    </dgm:pt>
    <dgm:pt modelId="{2F960275-5A29-4AA4-9C22-9946932ECA2F}">
      <dgm:prSet custT="1"/>
      <dgm:spPr/>
      <dgm:t>
        <a:bodyPr/>
        <a:lstStyle/>
        <a:p>
          <a:pPr>
            <a:defRPr b="1"/>
          </a:pPr>
          <a:r>
            <a:rPr lang="en-US" sz="2400" dirty="0"/>
            <a:t>Data uploaded to an encrypted database each time the firefighter clicks “save and continue” or logs out</a:t>
          </a:r>
        </a:p>
      </dgm:t>
    </dgm:pt>
    <dgm:pt modelId="{9B19C528-B5EB-4EC3-BDBA-F74522104C25}" type="parTrans" cxnId="{823FFDE1-706E-4416-A163-DB0B4E14A336}">
      <dgm:prSet/>
      <dgm:spPr/>
      <dgm:t>
        <a:bodyPr/>
        <a:lstStyle/>
        <a:p>
          <a:endParaRPr lang="en-US"/>
        </a:p>
      </dgm:t>
    </dgm:pt>
    <dgm:pt modelId="{3BA511F6-86F0-4064-BE4E-6F014051BF30}" type="sibTrans" cxnId="{823FFDE1-706E-4416-A163-DB0B4E14A336}">
      <dgm:prSet/>
      <dgm:spPr/>
      <dgm:t>
        <a:bodyPr/>
        <a:lstStyle/>
        <a:p>
          <a:endParaRPr lang="en-US"/>
        </a:p>
      </dgm:t>
    </dgm:pt>
    <dgm:pt modelId="{B798CE3B-2549-458B-B619-6B3DEFDF71DA}">
      <dgm:prSet custT="1"/>
      <dgm:spPr/>
      <dgm:t>
        <a:bodyPr/>
        <a:lstStyle/>
        <a:p>
          <a:r>
            <a:rPr lang="en-US" sz="2000" dirty="0"/>
            <a:t>Logging out saves progress</a:t>
          </a:r>
        </a:p>
      </dgm:t>
    </dgm:pt>
    <dgm:pt modelId="{F1C41D3A-4BF6-4346-A406-E73990222DEB}" type="parTrans" cxnId="{C4283083-E7DA-46B4-BF30-5DC27C854407}">
      <dgm:prSet/>
      <dgm:spPr/>
      <dgm:t>
        <a:bodyPr/>
        <a:lstStyle/>
        <a:p>
          <a:endParaRPr lang="en-US"/>
        </a:p>
      </dgm:t>
    </dgm:pt>
    <dgm:pt modelId="{FDCF6DC0-BF22-49DE-AC8B-3F8A4BEBD222}" type="sibTrans" cxnId="{C4283083-E7DA-46B4-BF30-5DC27C854407}">
      <dgm:prSet/>
      <dgm:spPr/>
      <dgm:t>
        <a:bodyPr/>
        <a:lstStyle/>
        <a:p>
          <a:endParaRPr lang="en-US"/>
        </a:p>
      </dgm:t>
    </dgm:pt>
    <dgm:pt modelId="{DB1AC836-8598-462E-9BED-9562B24B9168}">
      <dgm:prSet custT="1"/>
      <dgm:spPr/>
      <dgm:t>
        <a:bodyPr/>
        <a:lstStyle/>
        <a:p>
          <a:pPr>
            <a:defRPr b="1"/>
          </a:pPr>
          <a:r>
            <a:rPr lang="en-US" sz="2400" dirty="0"/>
            <a:t>Privacy protected by an Assurance of Confidentiality </a:t>
          </a:r>
        </a:p>
      </dgm:t>
    </dgm:pt>
    <dgm:pt modelId="{ACA2E916-6701-4DB0-9B85-E480A64B8F77}" type="parTrans" cxnId="{BBCF08A0-A9FE-4DA6-9CA5-8EF138B8BD9E}">
      <dgm:prSet/>
      <dgm:spPr/>
      <dgm:t>
        <a:bodyPr/>
        <a:lstStyle/>
        <a:p>
          <a:endParaRPr lang="en-US"/>
        </a:p>
      </dgm:t>
    </dgm:pt>
    <dgm:pt modelId="{7C8141A2-507B-45A1-A47D-5BF75CEA2277}" type="sibTrans" cxnId="{BBCF08A0-A9FE-4DA6-9CA5-8EF138B8BD9E}">
      <dgm:prSet/>
      <dgm:spPr/>
      <dgm:t>
        <a:bodyPr/>
        <a:lstStyle/>
        <a:p>
          <a:endParaRPr lang="en-US"/>
        </a:p>
      </dgm:t>
    </dgm:pt>
    <dgm:pt modelId="{70AD201C-F330-47B1-9990-9D0EABCDEB9C}">
      <dgm:prSet custT="1"/>
      <dgm:spPr/>
      <dgm:t>
        <a:bodyPr/>
        <a:lstStyle/>
        <a:p>
          <a:r>
            <a:rPr lang="en-US" sz="2000" dirty="0"/>
            <a:t>Identifiable information will not be shared outside of NIOSH</a:t>
          </a:r>
        </a:p>
      </dgm:t>
    </dgm:pt>
    <dgm:pt modelId="{04FE630C-6E9A-4272-A767-976BFB5979C5}" type="parTrans" cxnId="{4BDBADA9-7F90-41FE-8216-54011ADD3D21}">
      <dgm:prSet/>
      <dgm:spPr/>
      <dgm:t>
        <a:bodyPr/>
        <a:lstStyle/>
        <a:p>
          <a:endParaRPr lang="en-US"/>
        </a:p>
      </dgm:t>
    </dgm:pt>
    <dgm:pt modelId="{9F8B9434-9007-4029-A4FA-F6E9E2194445}" type="sibTrans" cxnId="{4BDBADA9-7F90-41FE-8216-54011ADD3D21}">
      <dgm:prSet/>
      <dgm:spPr/>
      <dgm:t>
        <a:bodyPr/>
        <a:lstStyle/>
        <a:p>
          <a:endParaRPr lang="en-US"/>
        </a:p>
      </dgm:t>
    </dgm:pt>
    <dgm:pt modelId="{6A3BB331-0DBD-442F-8BB7-DD62198C631B}" type="pres">
      <dgm:prSet presAssocID="{1119B76E-26F5-48CF-B0BD-B5A8CF0FB54F}" presName="root" presStyleCnt="0">
        <dgm:presLayoutVars>
          <dgm:dir/>
          <dgm:resizeHandles val="exact"/>
        </dgm:presLayoutVars>
      </dgm:prSet>
      <dgm:spPr/>
    </dgm:pt>
    <dgm:pt modelId="{8A5F7AF9-ECC3-42CE-A32D-62D50F00F32B}" type="pres">
      <dgm:prSet presAssocID="{CB10C011-74B1-4699-852F-31D8C83EDFCF}" presName="compNode" presStyleCnt="0"/>
      <dgm:spPr/>
    </dgm:pt>
    <dgm:pt modelId="{9A1EA66F-5CDE-4C42-B9DA-B52E997BDC7E}" type="pres">
      <dgm:prSet presAssocID="{CB10C011-74B1-4699-852F-31D8C83EDFC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B72C1F3-AFF3-4CDF-968E-988969331FB9}" type="pres">
      <dgm:prSet presAssocID="{CB10C011-74B1-4699-852F-31D8C83EDFCF}" presName="iconSpace" presStyleCnt="0"/>
      <dgm:spPr/>
    </dgm:pt>
    <dgm:pt modelId="{CAF96959-139F-423F-A25E-65B1315CA1F5}" type="pres">
      <dgm:prSet presAssocID="{CB10C011-74B1-4699-852F-31D8C83EDFCF}" presName="parTx" presStyleLbl="revTx" presStyleIdx="0" presStyleCnt="6">
        <dgm:presLayoutVars>
          <dgm:chMax val="0"/>
          <dgm:chPref val="0"/>
        </dgm:presLayoutVars>
      </dgm:prSet>
      <dgm:spPr/>
    </dgm:pt>
    <dgm:pt modelId="{E8F89C34-FB84-4A74-9F3A-66BE5CC3C26C}" type="pres">
      <dgm:prSet presAssocID="{CB10C011-74B1-4699-852F-31D8C83EDFCF}" presName="txSpace" presStyleCnt="0"/>
      <dgm:spPr/>
    </dgm:pt>
    <dgm:pt modelId="{37878CDA-EC2C-4CC7-8386-35A51BF61CB5}" type="pres">
      <dgm:prSet presAssocID="{CB10C011-74B1-4699-852F-31D8C83EDFCF}" presName="desTx" presStyleLbl="revTx" presStyleIdx="1" presStyleCnt="6" custLinFactNeighborX="5" custLinFactNeighborY="26361">
        <dgm:presLayoutVars/>
      </dgm:prSet>
      <dgm:spPr/>
    </dgm:pt>
    <dgm:pt modelId="{A3ADF8AA-C48F-49B8-8983-279D33B4C6AA}" type="pres">
      <dgm:prSet presAssocID="{15A5B59B-7AB7-404F-A168-F67C7A8C6E47}" presName="sibTrans" presStyleCnt="0"/>
      <dgm:spPr/>
    </dgm:pt>
    <dgm:pt modelId="{21039B1C-B092-4270-A529-0FBFEE246597}" type="pres">
      <dgm:prSet presAssocID="{2F960275-5A29-4AA4-9C22-9946932ECA2F}" presName="compNode" presStyleCnt="0"/>
      <dgm:spPr/>
    </dgm:pt>
    <dgm:pt modelId="{7AEB9D42-E6AE-43B9-A1A7-3510AD272764}" type="pres">
      <dgm:prSet presAssocID="{2F960275-5A29-4AA4-9C22-9946932ECA2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AFF710D-C80D-451E-B387-9B8C02968D93}" type="pres">
      <dgm:prSet presAssocID="{2F960275-5A29-4AA4-9C22-9946932ECA2F}" presName="iconSpace" presStyleCnt="0"/>
      <dgm:spPr/>
    </dgm:pt>
    <dgm:pt modelId="{FABA5468-32D9-4635-9D5F-AD8831C710CF}" type="pres">
      <dgm:prSet presAssocID="{2F960275-5A29-4AA4-9C22-9946932ECA2F}" presName="parTx" presStyleLbl="revTx" presStyleIdx="2" presStyleCnt="6">
        <dgm:presLayoutVars>
          <dgm:chMax val="0"/>
          <dgm:chPref val="0"/>
        </dgm:presLayoutVars>
      </dgm:prSet>
      <dgm:spPr/>
    </dgm:pt>
    <dgm:pt modelId="{D4BAD654-6CD4-4AF5-BE4B-D82D909B59A8}" type="pres">
      <dgm:prSet presAssocID="{2F960275-5A29-4AA4-9C22-9946932ECA2F}" presName="txSpace" presStyleCnt="0"/>
      <dgm:spPr/>
    </dgm:pt>
    <dgm:pt modelId="{82B8446C-2BA4-4CF9-B835-42397403C04F}" type="pres">
      <dgm:prSet presAssocID="{2F960275-5A29-4AA4-9C22-9946932ECA2F}" presName="desTx" presStyleLbl="revTx" presStyleIdx="3" presStyleCnt="6" custLinFactNeighborX="97" custLinFactNeighborY="26361">
        <dgm:presLayoutVars/>
      </dgm:prSet>
      <dgm:spPr/>
    </dgm:pt>
    <dgm:pt modelId="{76BCF76C-08A7-4491-86CF-BE7A2DF3DC20}" type="pres">
      <dgm:prSet presAssocID="{3BA511F6-86F0-4064-BE4E-6F014051BF30}" presName="sibTrans" presStyleCnt="0"/>
      <dgm:spPr/>
    </dgm:pt>
    <dgm:pt modelId="{C35B6D95-3FBD-4D6B-B9ED-A5E5686CF2F6}" type="pres">
      <dgm:prSet presAssocID="{DB1AC836-8598-462E-9BED-9562B24B9168}" presName="compNode" presStyleCnt="0"/>
      <dgm:spPr/>
    </dgm:pt>
    <dgm:pt modelId="{E95CE69B-A9CB-4133-BCFF-CB66D2175F0D}" type="pres">
      <dgm:prSet presAssocID="{DB1AC836-8598-462E-9BED-9562B24B916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8AD72C9-1283-4DDB-A7DB-4CF44EDD2CA2}" type="pres">
      <dgm:prSet presAssocID="{DB1AC836-8598-462E-9BED-9562B24B9168}" presName="iconSpace" presStyleCnt="0"/>
      <dgm:spPr/>
    </dgm:pt>
    <dgm:pt modelId="{D8ADF0DA-F82D-4581-B05A-E0B85D901FF8}" type="pres">
      <dgm:prSet presAssocID="{DB1AC836-8598-462E-9BED-9562B24B9168}" presName="parTx" presStyleLbl="revTx" presStyleIdx="4" presStyleCnt="6">
        <dgm:presLayoutVars>
          <dgm:chMax val="0"/>
          <dgm:chPref val="0"/>
        </dgm:presLayoutVars>
      </dgm:prSet>
      <dgm:spPr/>
    </dgm:pt>
    <dgm:pt modelId="{89C82F37-F6C5-4E38-8F70-A0281673AE2E}" type="pres">
      <dgm:prSet presAssocID="{DB1AC836-8598-462E-9BED-9562B24B9168}" presName="txSpace" presStyleCnt="0"/>
      <dgm:spPr/>
    </dgm:pt>
    <dgm:pt modelId="{8EC84891-F196-45D4-B247-33C9C0E187D5}" type="pres">
      <dgm:prSet presAssocID="{DB1AC836-8598-462E-9BED-9562B24B9168}" presName="desTx" presStyleLbl="revTx" presStyleIdx="5" presStyleCnt="6" custLinFactNeighborX="189" custLinFactNeighborY="26361">
        <dgm:presLayoutVars/>
      </dgm:prSet>
      <dgm:spPr/>
    </dgm:pt>
  </dgm:ptLst>
  <dgm:cxnLst>
    <dgm:cxn modelId="{170C1F05-4199-4744-ADCE-A9AB5DCF38DD}" type="presOf" srcId="{CB10C011-74B1-4699-852F-31D8C83EDFCF}" destId="{CAF96959-139F-423F-A25E-65B1315CA1F5}" srcOrd="0" destOrd="0" presId="urn:microsoft.com/office/officeart/2018/2/layout/IconLabelDescriptionList"/>
    <dgm:cxn modelId="{E80AF52A-AE53-44B8-8C8D-218D39FCF59E}" type="presOf" srcId="{70AD201C-F330-47B1-9990-9D0EABCDEB9C}" destId="{8EC84891-F196-45D4-B247-33C9C0E187D5}" srcOrd="0" destOrd="0" presId="urn:microsoft.com/office/officeart/2018/2/layout/IconLabelDescriptionList"/>
    <dgm:cxn modelId="{CCBAE472-FD0C-4F55-B7D6-96A68C7FDBD2}" srcId="{1119B76E-26F5-48CF-B0BD-B5A8CF0FB54F}" destId="{CB10C011-74B1-4699-852F-31D8C83EDFCF}" srcOrd="0" destOrd="0" parTransId="{BF1B5264-8872-4F5B-A4EE-79A8107B4A9E}" sibTransId="{15A5B59B-7AB7-404F-A168-F67C7A8C6E47}"/>
    <dgm:cxn modelId="{C4283083-E7DA-46B4-BF30-5DC27C854407}" srcId="{2F960275-5A29-4AA4-9C22-9946932ECA2F}" destId="{B798CE3B-2549-458B-B619-6B3DEFDF71DA}" srcOrd="0" destOrd="0" parTransId="{F1C41D3A-4BF6-4346-A406-E73990222DEB}" sibTransId="{FDCF6DC0-BF22-49DE-AC8B-3F8A4BEBD222}"/>
    <dgm:cxn modelId="{D853E98D-031D-4FA7-A55C-8F365D4447AC}" srcId="{CB10C011-74B1-4699-852F-31D8C83EDFCF}" destId="{6765F1B0-7D52-4D51-BECA-3AA184907137}" srcOrd="0" destOrd="0" parTransId="{59F3A27A-D2DA-436C-A036-2A5A5D53A87E}" sibTransId="{C0BD782A-B219-411E-848C-19356C16F16F}"/>
    <dgm:cxn modelId="{BBCF08A0-A9FE-4DA6-9CA5-8EF138B8BD9E}" srcId="{1119B76E-26F5-48CF-B0BD-B5A8CF0FB54F}" destId="{DB1AC836-8598-462E-9BED-9562B24B9168}" srcOrd="2" destOrd="0" parTransId="{ACA2E916-6701-4DB0-9B85-E480A64B8F77}" sibTransId="{7C8141A2-507B-45A1-A47D-5BF75CEA2277}"/>
    <dgm:cxn modelId="{4BDBADA9-7F90-41FE-8216-54011ADD3D21}" srcId="{DB1AC836-8598-462E-9BED-9562B24B9168}" destId="{70AD201C-F330-47B1-9990-9D0EABCDEB9C}" srcOrd="0" destOrd="0" parTransId="{04FE630C-6E9A-4272-A767-976BFB5979C5}" sibTransId="{9F8B9434-9007-4029-A4FA-F6E9E2194445}"/>
    <dgm:cxn modelId="{5F67CFBC-7C25-41BB-BFCF-B8057524C257}" type="presOf" srcId="{B798CE3B-2549-458B-B619-6B3DEFDF71DA}" destId="{82B8446C-2BA4-4CF9-B835-42397403C04F}" srcOrd="0" destOrd="0" presId="urn:microsoft.com/office/officeart/2018/2/layout/IconLabelDescriptionList"/>
    <dgm:cxn modelId="{3951E0C1-4055-4440-90C3-C02DD2C6A217}" type="presOf" srcId="{DB1AC836-8598-462E-9BED-9562B24B9168}" destId="{D8ADF0DA-F82D-4581-B05A-E0B85D901FF8}" srcOrd="0" destOrd="0" presId="urn:microsoft.com/office/officeart/2018/2/layout/IconLabelDescriptionList"/>
    <dgm:cxn modelId="{823FFDE1-706E-4416-A163-DB0B4E14A336}" srcId="{1119B76E-26F5-48CF-B0BD-B5A8CF0FB54F}" destId="{2F960275-5A29-4AA4-9C22-9946932ECA2F}" srcOrd="1" destOrd="0" parTransId="{9B19C528-B5EB-4EC3-BDBA-F74522104C25}" sibTransId="{3BA511F6-86F0-4064-BE4E-6F014051BF30}"/>
    <dgm:cxn modelId="{4545ABF2-BFC4-4A62-9258-DEF02D97CA69}" type="presOf" srcId="{2F960275-5A29-4AA4-9C22-9946932ECA2F}" destId="{FABA5468-32D9-4635-9D5F-AD8831C710CF}" srcOrd="0" destOrd="0" presId="urn:microsoft.com/office/officeart/2018/2/layout/IconLabelDescriptionList"/>
    <dgm:cxn modelId="{5052A2F3-8035-4895-BD93-F750728806FA}" type="presOf" srcId="{1119B76E-26F5-48CF-B0BD-B5A8CF0FB54F}" destId="{6A3BB331-0DBD-442F-8BB7-DD62198C631B}" srcOrd="0" destOrd="0" presId="urn:microsoft.com/office/officeart/2018/2/layout/IconLabelDescriptionList"/>
    <dgm:cxn modelId="{F40624F4-C4BE-4474-966B-D7E4956A54F2}" type="presOf" srcId="{6765F1B0-7D52-4D51-BECA-3AA184907137}" destId="{37878CDA-EC2C-4CC7-8386-35A51BF61CB5}" srcOrd="0" destOrd="0" presId="urn:microsoft.com/office/officeart/2018/2/layout/IconLabelDescriptionList"/>
    <dgm:cxn modelId="{E85218A2-76AF-4373-B444-74347EA6A15A}" type="presParOf" srcId="{6A3BB331-0DBD-442F-8BB7-DD62198C631B}" destId="{8A5F7AF9-ECC3-42CE-A32D-62D50F00F32B}" srcOrd="0" destOrd="0" presId="urn:microsoft.com/office/officeart/2018/2/layout/IconLabelDescriptionList"/>
    <dgm:cxn modelId="{BF112315-1D36-4B29-8717-5CC1821274E3}" type="presParOf" srcId="{8A5F7AF9-ECC3-42CE-A32D-62D50F00F32B}" destId="{9A1EA66F-5CDE-4C42-B9DA-B52E997BDC7E}" srcOrd="0" destOrd="0" presId="urn:microsoft.com/office/officeart/2018/2/layout/IconLabelDescriptionList"/>
    <dgm:cxn modelId="{E439E401-336E-4CAC-ADFE-64B1B50335CB}" type="presParOf" srcId="{8A5F7AF9-ECC3-42CE-A32D-62D50F00F32B}" destId="{FB72C1F3-AFF3-4CDF-968E-988969331FB9}" srcOrd="1" destOrd="0" presId="urn:microsoft.com/office/officeart/2018/2/layout/IconLabelDescriptionList"/>
    <dgm:cxn modelId="{1F39B672-1FAA-4C0C-9CC1-529C1DB73F3A}" type="presParOf" srcId="{8A5F7AF9-ECC3-42CE-A32D-62D50F00F32B}" destId="{CAF96959-139F-423F-A25E-65B1315CA1F5}" srcOrd="2" destOrd="0" presId="urn:microsoft.com/office/officeart/2018/2/layout/IconLabelDescriptionList"/>
    <dgm:cxn modelId="{FD875AAC-8369-48D8-A2AC-83DD44A725DC}" type="presParOf" srcId="{8A5F7AF9-ECC3-42CE-A32D-62D50F00F32B}" destId="{E8F89C34-FB84-4A74-9F3A-66BE5CC3C26C}" srcOrd="3" destOrd="0" presId="urn:microsoft.com/office/officeart/2018/2/layout/IconLabelDescriptionList"/>
    <dgm:cxn modelId="{96D2CFF9-78BD-42DE-92D8-3CD69E3D7E17}" type="presParOf" srcId="{8A5F7AF9-ECC3-42CE-A32D-62D50F00F32B}" destId="{37878CDA-EC2C-4CC7-8386-35A51BF61CB5}" srcOrd="4" destOrd="0" presId="urn:microsoft.com/office/officeart/2018/2/layout/IconLabelDescriptionList"/>
    <dgm:cxn modelId="{2E6E13F1-2280-42A0-8E7C-7EDA263D9288}" type="presParOf" srcId="{6A3BB331-0DBD-442F-8BB7-DD62198C631B}" destId="{A3ADF8AA-C48F-49B8-8983-279D33B4C6AA}" srcOrd="1" destOrd="0" presId="urn:microsoft.com/office/officeart/2018/2/layout/IconLabelDescriptionList"/>
    <dgm:cxn modelId="{8E3F2160-5FE9-4816-9B76-08FCB42D1D93}" type="presParOf" srcId="{6A3BB331-0DBD-442F-8BB7-DD62198C631B}" destId="{21039B1C-B092-4270-A529-0FBFEE246597}" srcOrd="2" destOrd="0" presId="urn:microsoft.com/office/officeart/2018/2/layout/IconLabelDescriptionList"/>
    <dgm:cxn modelId="{46B94223-611B-41AC-B6ED-752FFB6422EE}" type="presParOf" srcId="{21039B1C-B092-4270-A529-0FBFEE246597}" destId="{7AEB9D42-E6AE-43B9-A1A7-3510AD272764}" srcOrd="0" destOrd="0" presId="urn:microsoft.com/office/officeart/2018/2/layout/IconLabelDescriptionList"/>
    <dgm:cxn modelId="{7650ECA5-4233-4D46-8944-49B3B61AFEE9}" type="presParOf" srcId="{21039B1C-B092-4270-A529-0FBFEE246597}" destId="{AAFF710D-C80D-451E-B387-9B8C02968D93}" srcOrd="1" destOrd="0" presId="urn:microsoft.com/office/officeart/2018/2/layout/IconLabelDescriptionList"/>
    <dgm:cxn modelId="{B7BC8360-348B-4205-9007-85F1B84389A9}" type="presParOf" srcId="{21039B1C-B092-4270-A529-0FBFEE246597}" destId="{FABA5468-32D9-4635-9D5F-AD8831C710CF}" srcOrd="2" destOrd="0" presId="urn:microsoft.com/office/officeart/2018/2/layout/IconLabelDescriptionList"/>
    <dgm:cxn modelId="{D4AC65B5-E8AC-4FBF-A751-8B7B092C4697}" type="presParOf" srcId="{21039B1C-B092-4270-A529-0FBFEE246597}" destId="{D4BAD654-6CD4-4AF5-BE4B-D82D909B59A8}" srcOrd="3" destOrd="0" presId="urn:microsoft.com/office/officeart/2018/2/layout/IconLabelDescriptionList"/>
    <dgm:cxn modelId="{651172B0-9957-4CEC-863D-872FC8B15A55}" type="presParOf" srcId="{21039B1C-B092-4270-A529-0FBFEE246597}" destId="{82B8446C-2BA4-4CF9-B835-42397403C04F}" srcOrd="4" destOrd="0" presId="urn:microsoft.com/office/officeart/2018/2/layout/IconLabelDescriptionList"/>
    <dgm:cxn modelId="{2BEF55F0-BC4C-4C2E-AF61-C4196669E79E}" type="presParOf" srcId="{6A3BB331-0DBD-442F-8BB7-DD62198C631B}" destId="{76BCF76C-08A7-4491-86CF-BE7A2DF3DC20}" srcOrd="3" destOrd="0" presId="urn:microsoft.com/office/officeart/2018/2/layout/IconLabelDescriptionList"/>
    <dgm:cxn modelId="{710C2B45-FF24-464E-9566-B905DE564E0F}" type="presParOf" srcId="{6A3BB331-0DBD-442F-8BB7-DD62198C631B}" destId="{C35B6D95-3FBD-4D6B-B9ED-A5E5686CF2F6}" srcOrd="4" destOrd="0" presId="urn:microsoft.com/office/officeart/2018/2/layout/IconLabelDescriptionList"/>
    <dgm:cxn modelId="{4FE7E728-5B50-4E57-AB2E-E2C2E3865C7F}" type="presParOf" srcId="{C35B6D95-3FBD-4D6B-B9ED-A5E5686CF2F6}" destId="{E95CE69B-A9CB-4133-BCFF-CB66D2175F0D}" srcOrd="0" destOrd="0" presId="urn:microsoft.com/office/officeart/2018/2/layout/IconLabelDescriptionList"/>
    <dgm:cxn modelId="{329AFBB5-4DE3-41B4-AC8E-66A3C79FD2CA}" type="presParOf" srcId="{C35B6D95-3FBD-4D6B-B9ED-A5E5686CF2F6}" destId="{E8AD72C9-1283-4DDB-A7DB-4CF44EDD2CA2}" srcOrd="1" destOrd="0" presId="urn:microsoft.com/office/officeart/2018/2/layout/IconLabelDescriptionList"/>
    <dgm:cxn modelId="{7C28B7D3-E1EF-4181-91F4-E3D53B460881}" type="presParOf" srcId="{C35B6D95-3FBD-4D6B-B9ED-A5E5686CF2F6}" destId="{D8ADF0DA-F82D-4581-B05A-E0B85D901FF8}" srcOrd="2" destOrd="0" presId="urn:microsoft.com/office/officeart/2018/2/layout/IconLabelDescriptionList"/>
    <dgm:cxn modelId="{2DEDBDBA-9362-44CC-B4B2-C0E267E751A9}" type="presParOf" srcId="{C35B6D95-3FBD-4D6B-B9ED-A5E5686CF2F6}" destId="{89C82F37-F6C5-4E38-8F70-A0281673AE2E}" srcOrd="3" destOrd="0" presId="urn:microsoft.com/office/officeart/2018/2/layout/IconLabelDescriptionList"/>
    <dgm:cxn modelId="{D76C06A0-F715-4ADB-93C5-49E139D12A97}" type="presParOf" srcId="{C35B6D95-3FBD-4D6B-B9ED-A5E5686CF2F6}" destId="{8EC84891-F196-45D4-B247-33C9C0E187D5}"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EA66F-5CDE-4C42-B9DA-B52E997BDC7E}">
      <dsp:nvSpPr>
        <dsp:cNvPr id="0" name=""/>
        <dsp:cNvSpPr/>
      </dsp:nvSpPr>
      <dsp:spPr>
        <a:xfrm>
          <a:off x="2888" y="554162"/>
          <a:ext cx="1097085" cy="1097085"/>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F96959-139F-423F-A25E-65B1315CA1F5}">
      <dsp:nvSpPr>
        <dsp:cNvPr id="0" name=""/>
        <dsp:cNvSpPr/>
      </dsp:nvSpPr>
      <dsp:spPr>
        <a:xfrm>
          <a:off x="2888" y="1818250"/>
          <a:ext cx="3134531" cy="1694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defRPr b="1"/>
          </a:pPr>
          <a:r>
            <a:rPr lang="en-US" sz="2400" kern="1200" dirty="0"/>
            <a:t>Logging into web portal requires multi-factor authentication </a:t>
          </a:r>
        </a:p>
      </dsp:txBody>
      <dsp:txXfrm>
        <a:off x="2888" y="1818250"/>
        <a:ext cx="3134531" cy="1694355"/>
      </dsp:txXfrm>
    </dsp:sp>
    <dsp:sp modelId="{37878CDA-EC2C-4CC7-8386-35A51BF61CB5}">
      <dsp:nvSpPr>
        <dsp:cNvPr id="0" name=""/>
        <dsp:cNvSpPr/>
      </dsp:nvSpPr>
      <dsp:spPr>
        <a:xfrm>
          <a:off x="3044" y="3813724"/>
          <a:ext cx="3134531" cy="847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t>Email, password, and another form of authentication (e.g., text message passcode)</a:t>
          </a:r>
        </a:p>
      </dsp:txBody>
      <dsp:txXfrm>
        <a:off x="3044" y="3813724"/>
        <a:ext cx="3134531" cy="847630"/>
      </dsp:txXfrm>
    </dsp:sp>
    <dsp:sp modelId="{7AEB9D42-E6AE-43B9-A1A7-3510AD272764}">
      <dsp:nvSpPr>
        <dsp:cNvPr id="0" name=""/>
        <dsp:cNvSpPr/>
      </dsp:nvSpPr>
      <dsp:spPr>
        <a:xfrm>
          <a:off x="3685962" y="554162"/>
          <a:ext cx="1097085" cy="1097085"/>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BA5468-32D9-4635-9D5F-AD8831C710CF}">
      <dsp:nvSpPr>
        <dsp:cNvPr id="0" name=""/>
        <dsp:cNvSpPr/>
      </dsp:nvSpPr>
      <dsp:spPr>
        <a:xfrm>
          <a:off x="3685962" y="1818250"/>
          <a:ext cx="3134531" cy="1694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defRPr b="1"/>
          </a:pPr>
          <a:r>
            <a:rPr lang="en-US" sz="2400" kern="1200" dirty="0"/>
            <a:t>Data uploaded to an encrypted database each time the firefighter clicks “save and continue” or logs out</a:t>
          </a:r>
        </a:p>
      </dsp:txBody>
      <dsp:txXfrm>
        <a:off x="3685962" y="1818250"/>
        <a:ext cx="3134531" cy="1694355"/>
      </dsp:txXfrm>
    </dsp:sp>
    <dsp:sp modelId="{82B8446C-2BA4-4CF9-B835-42397403C04F}">
      <dsp:nvSpPr>
        <dsp:cNvPr id="0" name=""/>
        <dsp:cNvSpPr/>
      </dsp:nvSpPr>
      <dsp:spPr>
        <a:xfrm>
          <a:off x="3689002" y="3813724"/>
          <a:ext cx="3134531" cy="847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t>Logging out saves progress</a:t>
          </a:r>
        </a:p>
      </dsp:txBody>
      <dsp:txXfrm>
        <a:off x="3689002" y="3813724"/>
        <a:ext cx="3134531" cy="847630"/>
      </dsp:txXfrm>
    </dsp:sp>
    <dsp:sp modelId="{E95CE69B-A9CB-4133-BCFF-CB66D2175F0D}">
      <dsp:nvSpPr>
        <dsp:cNvPr id="0" name=""/>
        <dsp:cNvSpPr/>
      </dsp:nvSpPr>
      <dsp:spPr>
        <a:xfrm>
          <a:off x="7369036" y="554162"/>
          <a:ext cx="1097085" cy="1097085"/>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ADF0DA-F82D-4581-B05A-E0B85D901FF8}">
      <dsp:nvSpPr>
        <dsp:cNvPr id="0" name=""/>
        <dsp:cNvSpPr/>
      </dsp:nvSpPr>
      <dsp:spPr>
        <a:xfrm>
          <a:off x="7369036" y="1818250"/>
          <a:ext cx="3134531" cy="1694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defRPr b="1"/>
          </a:pPr>
          <a:r>
            <a:rPr lang="en-US" sz="2400" kern="1200" dirty="0"/>
            <a:t>Privacy protected by an Assurance of Confidentiality </a:t>
          </a:r>
        </a:p>
      </dsp:txBody>
      <dsp:txXfrm>
        <a:off x="7369036" y="1818250"/>
        <a:ext cx="3134531" cy="1694355"/>
      </dsp:txXfrm>
    </dsp:sp>
    <dsp:sp modelId="{8EC84891-F196-45D4-B247-33C9C0E187D5}">
      <dsp:nvSpPr>
        <dsp:cNvPr id="0" name=""/>
        <dsp:cNvSpPr/>
      </dsp:nvSpPr>
      <dsp:spPr>
        <a:xfrm>
          <a:off x="7371924" y="3813724"/>
          <a:ext cx="3134531" cy="847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t>Identifiable information will not be shared outside of NIOSH</a:t>
          </a:r>
        </a:p>
      </dsp:txBody>
      <dsp:txXfrm>
        <a:off x="7371924" y="3813724"/>
        <a:ext cx="3134531" cy="84763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45E588-8A63-48E5-8F18-0123D2C2B4C9}" type="datetimeFigureOut">
              <a:rPr lang="en-US" smtClean="0"/>
              <a:t>7/18/2023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3B130-6289-4F52-9384-E932FA814BE8}" type="slidenum">
              <a:rPr lang="en-US" smtClean="0"/>
              <a:t>‹#›</a:t>
            </a:fld>
            <a:endParaRPr lang="en-US"/>
          </a:p>
        </p:txBody>
      </p:sp>
    </p:spTree>
    <p:extLst>
      <p:ext uri="{BB962C8B-B14F-4D97-AF65-F5344CB8AC3E}">
        <p14:creationId xmlns:p14="http://schemas.microsoft.com/office/powerpoint/2010/main" val="3101418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a:p>
        </p:txBody>
      </p:sp>
      <p:sp>
        <p:nvSpPr>
          <p:cNvPr id="4" name="Slide Number Placeholder 3"/>
          <p:cNvSpPr>
            <a:spLocks noGrp="1"/>
          </p:cNvSpPr>
          <p:nvPr>
            <p:ph type="sldNum" sz="quarter" idx="5"/>
          </p:nvPr>
        </p:nvSpPr>
        <p:spPr/>
        <p:txBody>
          <a:bodyPr/>
          <a:lstStyle/>
          <a:p>
            <a:fld id="{5073B130-6289-4F52-9384-E932FA814BE8}" type="slidenum">
              <a:rPr lang="en-US" smtClean="0"/>
              <a:t>1</a:t>
            </a:fld>
            <a:endParaRPr lang="en-US"/>
          </a:p>
        </p:txBody>
      </p:sp>
    </p:spTree>
    <p:extLst>
      <p:ext uri="{BB962C8B-B14F-4D97-AF65-F5344CB8AC3E}">
        <p14:creationId xmlns:p14="http://schemas.microsoft.com/office/powerpoint/2010/main" val="1440236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more information, our website is regularly updated and includes various topics pages, FAQs, videos, communication materials, and other resources.</a:t>
            </a:r>
          </a:p>
        </p:txBody>
      </p:sp>
      <p:sp>
        <p:nvSpPr>
          <p:cNvPr id="4" name="Slide Number Placeholder 3"/>
          <p:cNvSpPr>
            <a:spLocks noGrp="1"/>
          </p:cNvSpPr>
          <p:nvPr>
            <p:ph type="sldNum" sz="quarter" idx="5"/>
          </p:nvPr>
        </p:nvSpPr>
        <p:spPr/>
        <p:txBody>
          <a:bodyPr/>
          <a:lstStyle/>
          <a:p>
            <a:fld id="{5073B130-6289-4F52-9384-E932FA814BE8}" type="slidenum">
              <a:rPr lang="en-US" smtClean="0"/>
              <a:t>10</a:t>
            </a:fld>
            <a:endParaRPr lang="en-US"/>
          </a:p>
        </p:txBody>
      </p:sp>
    </p:spTree>
    <p:extLst>
      <p:ext uri="{BB962C8B-B14F-4D97-AF65-F5344CB8AC3E}">
        <p14:creationId xmlns:p14="http://schemas.microsoft.com/office/powerpoint/2010/main" val="4076984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NFR to be successful, we need broad participation across the fire service. The more firefighters who enroll, the more we can learn about their cancer risk and specific factors contributing to that risk. If you know firefighters, please let them know about this important program.</a:t>
            </a:r>
          </a:p>
        </p:txBody>
      </p:sp>
      <p:sp>
        <p:nvSpPr>
          <p:cNvPr id="4" name="Slide Number Placeholder 3"/>
          <p:cNvSpPr>
            <a:spLocks noGrp="1"/>
          </p:cNvSpPr>
          <p:nvPr>
            <p:ph type="sldNum" sz="quarter" idx="5"/>
          </p:nvPr>
        </p:nvSpPr>
        <p:spPr/>
        <p:txBody>
          <a:bodyPr/>
          <a:lstStyle/>
          <a:p>
            <a:fld id="{5073B130-6289-4F52-9384-E932FA814BE8}" type="slidenum">
              <a:rPr lang="en-US" smtClean="0"/>
              <a:t>11</a:t>
            </a:fld>
            <a:endParaRPr lang="en-US"/>
          </a:p>
        </p:txBody>
      </p:sp>
    </p:spTree>
    <p:extLst>
      <p:ext uri="{BB962C8B-B14F-4D97-AF65-F5344CB8AC3E}">
        <p14:creationId xmlns:p14="http://schemas.microsoft.com/office/powerpoint/2010/main" val="236972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IARC (the International Agency for Research on Cancer) recently classified firefighting as a Group 1 known carcinogen, based on sufficient evidence of mesothelioma and bladder cancer. The working group also found limited evidence of 5 other cancers and strong evidence of 5 key characteristics of carcinogens among exposed firefighters. These findings coupled with the fact that firefighters are exposed to numerous chemical carcinogens, shift work, and UV radiation, strengthens the evidence of the relationship between firefighting and cancer risks, at least for some types of cancer. </a:t>
            </a:r>
          </a:p>
          <a:p>
            <a:endParaRPr lang="en-US" sz="800" dirty="0"/>
          </a:p>
          <a:p>
            <a:endParaRPr lang="en-US" sz="800" dirty="0"/>
          </a:p>
          <a:p>
            <a:endParaRPr lang="en-US" sz="800" dirty="0"/>
          </a:p>
        </p:txBody>
      </p:sp>
      <p:sp>
        <p:nvSpPr>
          <p:cNvPr id="4" name="Slide Number Placeholder 3"/>
          <p:cNvSpPr>
            <a:spLocks noGrp="1"/>
          </p:cNvSpPr>
          <p:nvPr>
            <p:ph type="sldNum" sz="quarter" idx="5"/>
          </p:nvPr>
        </p:nvSpPr>
        <p:spPr/>
        <p:txBody>
          <a:bodyPr/>
          <a:lstStyle/>
          <a:p>
            <a:fld id="{5073B130-6289-4F52-9384-E932FA814BE8}" type="slidenum">
              <a:rPr lang="en-US" smtClean="0"/>
              <a:t>2</a:t>
            </a:fld>
            <a:endParaRPr lang="en-US"/>
          </a:p>
        </p:txBody>
      </p:sp>
    </p:spTree>
    <p:extLst>
      <p:ext uri="{BB962C8B-B14F-4D97-AF65-F5344CB8AC3E}">
        <p14:creationId xmlns:p14="http://schemas.microsoft.com/office/powerpoint/2010/main" val="1101520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IARC evaluation is certainly an important product of all the research that has been done over the years, but there are still several knowledge gaps that exist</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These are questions are difficult to answer unless you have large and diverse cohort that can be followed over a long period. </a:t>
            </a:r>
          </a:p>
          <a:p>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3B130-6289-4F52-9384-E932FA814B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759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Franklin Gothic Medium Cond" panose="020B0606030402020204" pitchFamily="34" charset="0"/>
              </a:rPr>
              <a:t>That’s where the National Firefighter Registry for Cancer comes into play. The NFR was created through an act of legislation: the Firefighter Cancer Registry 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Franklin Gothic Medium Cond" panose="020B0606030402020204" pitchFamily="34" charset="0"/>
              </a:rPr>
              <a:t>Our Mission is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Franklin Gothic Medium Cond" panose="020B0606030402020204" pitchFamily="34" charset="0"/>
              </a:rPr>
              <a:t>Our Vision is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Franklin Gothic Medium Cond" panose="020B0606030402020204" pitchFamily="34" charset="0"/>
              </a:rPr>
              <a:t>Our specific aims are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Franklin Gothic Medium Cond" panose="020B0606030402020204" pitchFamily="34" charset="0"/>
            </a:endParaRPr>
          </a:p>
          <a:p>
            <a:endParaRPr lang="en-US" sz="1200" dirty="0">
              <a:latin typeface="Franklin Gothic Medium Cond" panose="020B06060304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3B130-6289-4F52-9384-E932FA814B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440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important to understand how cancer is currently monitored in the United States. Cancer is a reportable illness in all 50 states. However, states do not collect detailed information about occupation. In fact, often times, no occupational information is attached to a cancer diagnosis. So, if someone is diagnosed with cancer, researchers may not even know they are a firefighter, and they definitely won’t know how long they were a firefighter or what they did as a firefighter. The NFR for Cancer is way for people to tell us they are a firefighter and provide details about their work history and other factors. So, that if they develop cancer (or already have cancer), we can capture the cancer information from the state cancer registries and combine it with the occupational information in the NFR. That then provides a very powerful dataset to study the relationship between firefighting and cancer.</a:t>
            </a:r>
          </a:p>
          <a:p>
            <a:endParaRPr lang="en-US" dirty="0"/>
          </a:p>
          <a:p>
            <a:r>
              <a:rPr lang="en-US" dirty="0"/>
              <a:t>In this figure, you have occupational exposures on the left (all those fire response over a career) and you have cancer outcomes on the right. And the missing puzzle piece is the firefighter. We need more information about the individual firefighter. </a:t>
            </a:r>
            <a:r>
              <a:rPr lang="en-US" b="1" dirty="0"/>
              <a:t>And that’s what the NFR is doing.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3B130-6289-4F52-9384-E932FA814B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2739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way firefighters enroll is straight forward…</a:t>
            </a:r>
          </a:p>
          <a:p>
            <a:pPr marL="171450" indent="-171450">
              <a:buFontTx/>
              <a:buChar char="-"/>
            </a:pPr>
            <a:r>
              <a:rPr lang="en-US" baseline="0" dirty="0"/>
              <a:t>The only eligibility requirement is that you are 18 years of age or older and have served as a firefighter. </a:t>
            </a:r>
          </a:p>
          <a:p>
            <a:pPr marL="171450" indent="-171450">
              <a:buFontTx/>
              <a:buChar char="-"/>
            </a:pPr>
            <a:r>
              <a:rPr lang="en-US" baseline="0" dirty="0"/>
              <a:t>The questionnaire is the longest part of this process. This is because it’s important that we capture details about a firefighters’ work if we are to understand what it is </a:t>
            </a:r>
            <a:r>
              <a:rPr lang="en-US" b="1" i="1" baseline="0" dirty="0"/>
              <a:t>about</a:t>
            </a:r>
            <a:r>
              <a:rPr lang="en-US" baseline="0" dirty="0"/>
              <a:t> firefighting that is associated with increasing cancer risk. </a:t>
            </a:r>
          </a:p>
          <a:p>
            <a:pPr marL="171450" indent="-171450">
              <a:buFontTx/>
              <a:buChar char="-"/>
            </a:pPr>
            <a:r>
              <a:rPr lang="en-US" baseline="0" dirty="0"/>
              <a:t>The entire process takes about 30 minutes, but could take longer for more veteran firefighters, mainly because they have more occupational history to report.</a:t>
            </a:r>
          </a:p>
          <a:p>
            <a:pPr marL="171450" indent="-171450">
              <a:buFontTx/>
              <a:buChar char="-"/>
            </a:pPr>
            <a:endParaRPr lang="en-US" baseline="0" dirty="0"/>
          </a:p>
          <a:p>
            <a:r>
              <a:rPr lang="en-US" baseline="0" dirty="0"/>
              <a:t>The NFR launched in April 2023 and so far we have &gt;6400 firefighters who have signed up</a:t>
            </a:r>
          </a:p>
          <a:p>
            <a:r>
              <a:rPr lang="en-US" baseline="0" dirty="0"/>
              <a:t>That’s a good start, but our ultimate goal is to enroll 200,000 firefighters, so we have a lot of work left to do. But we are committed to doing everything in our power to ensure success.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F8F22-10EA-425E-B04E-E69F101FBB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6450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Franklin Gothic Medium Cond" panose="020B0606030402020204" pitchFamily="34" charset="0"/>
              </a:rPr>
              <a:t>On our web portal, we have this really great resource that provides step by step tips on how to register. This can be referenced before and during the enrollment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Franklin Gothic Medium Cond" panose="020B0606030402020204" pitchFamily="34" charset="0"/>
            </a:endParaRPr>
          </a:p>
          <a:p>
            <a:endParaRPr lang="en-US" sz="1200" dirty="0">
              <a:latin typeface="Franklin Gothic Medium Cond" panose="020B06060304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3B130-6289-4F52-9384-E932FA814B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4337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wonder who is eligible to participate in the NFR. The NFR is open to all firefighters…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3B130-6289-4F52-9384-E932FA814B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802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security is a top priority. We built the enrollment system to be extremely secure. Logging into the web portal requires multi-factor authentication – which most people are familiar with these days – where you enter email, password, and another form of authentication. Data in the web portal is uploaded to an encrypted database each time the firefighter clicks “save and continue” or logs out. Speaking of logging out. If you log out and log back in later, you will be taken to where you left off. In terms of privacy, we have an Assurance of Confidentiality, which protects firefighters’ identifiable information from release.</a:t>
            </a:r>
          </a:p>
        </p:txBody>
      </p:sp>
      <p:sp>
        <p:nvSpPr>
          <p:cNvPr id="4" name="Slide Number Placeholder 3"/>
          <p:cNvSpPr>
            <a:spLocks noGrp="1"/>
          </p:cNvSpPr>
          <p:nvPr>
            <p:ph type="sldNum" sz="quarter" idx="5"/>
          </p:nvPr>
        </p:nvSpPr>
        <p:spPr/>
        <p:txBody>
          <a:bodyPr/>
          <a:lstStyle/>
          <a:p>
            <a:fld id="{5073B130-6289-4F52-9384-E932FA814BE8}" type="slidenum">
              <a:rPr lang="en-US" smtClean="0"/>
              <a:t>9</a:t>
            </a:fld>
            <a:endParaRPr lang="en-US"/>
          </a:p>
        </p:txBody>
      </p:sp>
    </p:spTree>
    <p:extLst>
      <p:ext uri="{BB962C8B-B14F-4D97-AF65-F5344CB8AC3E}">
        <p14:creationId xmlns:p14="http://schemas.microsoft.com/office/powerpoint/2010/main" val="3294220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6D3FD82-039E-4722-9601-5B172737A68F}"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BA603-E6B9-4DDA-B855-B26344BF7C55}" type="slidenum">
              <a:rPr lang="en-US" smtClean="0"/>
              <a:t>‹#›</a:t>
            </a:fld>
            <a:endParaRPr lang="en-US"/>
          </a:p>
        </p:txBody>
      </p:sp>
    </p:spTree>
    <p:extLst>
      <p:ext uri="{BB962C8B-B14F-4D97-AF65-F5344CB8AC3E}">
        <p14:creationId xmlns:p14="http://schemas.microsoft.com/office/powerpoint/2010/main" val="4101296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D3FD82-039E-4722-9601-5B172737A68F}"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BA603-E6B9-4DDA-B855-B26344BF7C55}" type="slidenum">
              <a:rPr lang="en-US" smtClean="0"/>
              <a:t>‹#›</a:t>
            </a:fld>
            <a:endParaRPr lang="en-US"/>
          </a:p>
        </p:txBody>
      </p:sp>
    </p:spTree>
    <p:extLst>
      <p:ext uri="{BB962C8B-B14F-4D97-AF65-F5344CB8AC3E}">
        <p14:creationId xmlns:p14="http://schemas.microsoft.com/office/powerpoint/2010/main" val="1823414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D3FD82-039E-4722-9601-5B172737A68F}"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BA603-E6B9-4DDA-B855-B26344BF7C55}" type="slidenum">
              <a:rPr lang="en-US" smtClean="0"/>
              <a:t>‹#›</a:t>
            </a:fld>
            <a:endParaRPr lang="en-US"/>
          </a:p>
        </p:txBody>
      </p:sp>
    </p:spTree>
    <p:extLst>
      <p:ext uri="{BB962C8B-B14F-4D97-AF65-F5344CB8AC3E}">
        <p14:creationId xmlns:p14="http://schemas.microsoft.com/office/powerpoint/2010/main" val="3382241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7027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NIOSH">
    <p:spTree>
      <p:nvGrpSpPr>
        <p:cNvPr id="1" name=""/>
        <p:cNvGrpSpPr/>
        <p:nvPr/>
      </p:nvGrpSpPr>
      <p:grpSpPr>
        <a:xfrm>
          <a:off x="0" y="0"/>
          <a:ext cx="0" cy="0"/>
          <a:chOff x="0" y="0"/>
          <a:chExt cx="0" cy="0"/>
        </a:xfrm>
      </p:grpSpPr>
      <p:grpSp>
        <p:nvGrpSpPr>
          <p:cNvPr id="4" name="Group 3"/>
          <p:cNvGrpSpPr/>
          <p:nvPr userDrawn="1"/>
        </p:nvGrpSpPr>
        <p:grpSpPr>
          <a:xfrm>
            <a:off x="0" y="1"/>
            <a:ext cx="12192000" cy="1227785"/>
            <a:chOff x="0" y="0"/>
            <a:chExt cx="9144000" cy="920839"/>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292"/>
            <a:stretch/>
          </p:blipFill>
          <p:spPr>
            <a:xfrm>
              <a:off x="0" y="0"/>
              <a:ext cx="9144000" cy="920839"/>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1444" y="67815"/>
              <a:ext cx="2058118" cy="766575"/>
            </a:xfrm>
            <a:prstGeom prst="rect">
              <a:avLst/>
            </a:prstGeom>
          </p:spPr>
        </p:pic>
      </p:grpSp>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695E4A"/>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695E4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695E4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National Institute for Occupational Safety and Health</a:t>
            </a:r>
          </a:p>
        </p:txBody>
      </p:sp>
    </p:spTree>
    <p:extLst>
      <p:ext uri="{BB962C8B-B14F-4D97-AF65-F5344CB8AC3E}">
        <p14:creationId xmlns:p14="http://schemas.microsoft.com/office/powerpoint/2010/main" val="87230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695E4A"/>
                </a:solidFill>
                <a:effectLst/>
                <a:latin typeface="Calibri" pitchFamily="34" charset="0"/>
              </a:defRPr>
            </a:lvl1pPr>
          </a:lstStyle>
          <a:p>
            <a:r>
              <a:rPr lang="en-US"/>
              <a:t>Bottom band: NIOSH</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35"/>
          <a:stretch/>
        </p:blipFill>
        <p:spPr>
          <a:xfrm>
            <a:off x="0" y="6679434"/>
            <a:ext cx="12192000" cy="178567"/>
          </a:xfrm>
          <a:prstGeom prst="rect">
            <a:avLst/>
          </a:prstGeom>
        </p:spPr>
      </p:pic>
      <p:sp>
        <p:nvSpPr>
          <p:cNvPr id="6" name="TextBox 5"/>
          <p:cNvSpPr txBox="1"/>
          <p:nvPr userDrawn="1"/>
        </p:nvSpPr>
        <p:spPr>
          <a:xfrm>
            <a:off x="953036" y="1751527"/>
            <a:ext cx="8457128" cy="830997"/>
          </a:xfrm>
          <a:prstGeom prst="rect">
            <a:avLst/>
          </a:prstGeom>
          <a:noFill/>
        </p:spPr>
        <p:txBody>
          <a:bodyPr wrap="square" rtlCol="0">
            <a:spAutoFit/>
          </a:bodyPr>
          <a:lstStyle/>
          <a:p>
            <a:pPr marL="380990" indent="-380990">
              <a:buFont typeface="Arial" panose="020B0604020202020204" pitchFamily="34" charset="0"/>
              <a:buChar char="•"/>
            </a:pPr>
            <a:endParaRPr lang="en-US" sz="2400">
              <a:solidFill>
                <a:srgbClr val="000000"/>
              </a:solidFill>
              <a:latin typeface="Calibri" panose="020F0502020204030204" pitchFamily="34" charset="0"/>
            </a:endParaRPr>
          </a:p>
          <a:p>
            <a:pPr marL="990575" lvl="1" indent="-380990">
              <a:buClr>
                <a:schemeClr val="accent3"/>
              </a:buClr>
              <a:buFont typeface="Arial" panose="020B0604020202020204" pitchFamily="34" charset="0"/>
              <a:buChar char="•"/>
            </a:pPr>
            <a:endParaRPr lang="en-US" sz="2400">
              <a:solidFill>
                <a:srgbClr val="000000"/>
              </a:solidFill>
              <a:latin typeface="Calibri" panose="020F0502020204030204" pitchFamily="34" charset="0"/>
            </a:endParaRPr>
          </a:p>
        </p:txBody>
      </p:sp>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695E4A"/>
              </a:buClr>
              <a:buFont typeface="Wingdings" panose="05000000000000000000" pitchFamily="2" charset="2"/>
              <a:buChar char="§"/>
              <a:defRPr sz="2667">
                <a:solidFill>
                  <a:schemeClr val="accent4">
                    <a:lumMod val="75000"/>
                  </a:schemeClr>
                </a:solidFill>
              </a:defRPr>
            </a:lvl1pPr>
            <a:lvl2pPr>
              <a:buClr>
                <a:schemeClr val="accent3"/>
              </a:buClr>
              <a:defRPr sz="2667">
                <a:solidFill>
                  <a:schemeClr val="accent4">
                    <a:lumMod val="75000"/>
                  </a:schemeClr>
                </a:solidFill>
              </a:defRPr>
            </a:lvl2pPr>
            <a:lvl3pPr>
              <a:buClr>
                <a:srgbClr val="00B0F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74688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594F40"/>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5766"/>
          <a:stretch/>
        </p:blipFill>
        <p:spPr>
          <a:xfrm>
            <a:off x="-1" y="6664271"/>
            <a:ext cx="12201121" cy="204061"/>
          </a:xfrm>
          <a:prstGeom prst="rect">
            <a:avLst/>
          </a:prstGeom>
        </p:spPr>
      </p:pic>
    </p:spTree>
    <p:extLst>
      <p:ext uri="{BB962C8B-B14F-4D97-AF65-F5344CB8AC3E}">
        <p14:creationId xmlns:p14="http://schemas.microsoft.com/office/powerpoint/2010/main" val="1849935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95196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99-7114-45CC-9415-6AD928B356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22E9AF-8266-49C2-B6CB-F67A4FD171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7A7AE9-7F7B-4159-97BF-AC55A8DD5600}"/>
              </a:ext>
            </a:extLst>
          </p:cNvPr>
          <p:cNvSpPr>
            <a:spLocks noGrp="1"/>
          </p:cNvSpPr>
          <p:nvPr>
            <p:ph type="dt" sz="half" idx="10"/>
          </p:nvPr>
        </p:nvSpPr>
        <p:spPr/>
        <p:txBody>
          <a:bodyPr/>
          <a:lstStyle/>
          <a:p>
            <a:fld id="{9B7B7A65-0EDA-433F-BBF3-B3CC83F99D35}" type="datetimeFigureOut">
              <a:rPr lang="en-US" smtClean="0"/>
              <a:t>7/18/2023</a:t>
            </a:fld>
            <a:endParaRPr lang="en-US"/>
          </a:p>
        </p:txBody>
      </p:sp>
      <p:sp>
        <p:nvSpPr>
          <p:cNvPr id="5" name="Footer Placeholder 4">
            <a:extLst>
              <a:ext uri="{FF2B5EF4-FFF2-40B4-BE49-F238E27FC236}">
                <a16:creationId xmlns:a16="http://schemas.microsoft.com/office/drawing/2014/main" id="{F4B423F4-9B40-498A-A2F1-5988C3BEBA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D48705-45BE-4897-8B56-5D48EB461135}"/>
              </a:ext>
            </a:extLst>
          </p:cNvPr>
          <p:cNvSpPr>
            <a:spLocks noGrp="1"/>
          </p:cNvSpPr>
          <p:nvPr>
            <p:ph type="sldNum" sz="quarter" idx="12"/>
          </p:nvPr>
        </p:nvSpPr>
        <p:spPr/>
        <p:txBody>
          <a:bodyPr/>
          <a:lstStyle/>
          <a:p>
            <a:fld id="{B4E70426-5594-4474-AC41-BA2B5DF4B0AE}" type="slidenum">
              <a:rPr lang="en-US" smtClean="0"/>
              <a:t>‹#›</a:t>
            </a:fld>
            <a:endParaRPr lang="en-US"/>
          </a:p>
        </p:txBody>
      </p:sp>
    </p:spTree>
    <p:extLst>
      <p:ext uri="{BB962C8B-B14F-4D97-AF65-F5344CB8AC3E}">
        <p14:creationId xmlns:p14="http://schemas.microsoft.com/office/powerpoint/2010/main" val="408276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NIOSH">
    <p:spTree>
      <p:nvGrpSpPr>
        <p:cNvPr id="1" name=""/>
        <p:cNvGrpSpPr/>
        <p:nvPr/>
      </p:nvGrpSpPr>
      <p:grpSpPr>
        <a:xfrm>
          <a:off x="0" y="0"/>
          <a:ext cx="0" cy="0"/>
          <a:chOff x="0" y="0"/>
          <a:chExt cx="0" cy="0"/>
        </a:xfrm>
      </p:grpSpPr>
      <p:grpSp>
        <p:nvGrpSpPr>
          <p:cNvPr id="4" name="Group 3"/>
          <p:cNvGrpSpPr/>
          <p:nvPr userDrawn="1"/>
        </p:nvGrpSpPr>
        <p:grpSpPr>
          <a:xfrm>
            <a:off x="0" y="1"/>
            <a:ext cx="12192000" cy="1227785"/>
            <a:chOff x="0" y="0"/>
            <a:chExt cx="9144000" cy="920839"/>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292"/>
            <a:stretch/>
          </p:blipFill>
          <p:spPr>
            <a:xfrm>
              <a:off x="0" y="0"/>
              <a:ext cx="9144000" cy="920839"/>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1444" y="67815"/>
              <a:ext cx="2058118" cy="766575"/>
            </a:xfrm>
            <a:prstGeom prst="rect">
              <a:avLst/>
            </a:prstGeom>
          </p:spPr>
        </p:pic>
      </p:grpSp>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695E4A"/>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695E4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695E4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National Institute for Occupational Safety and Health</a:t>
            </a:r>
          </a:p>
        </p:txBody>
      </p:sp>
    </p:spTree>
    <p:extLst>
      <p:ext uri="{BB962C8B-B14F-4D97-AF65-F5344CB8AC3E}">
        <p14:creationId xmlns:p14="http://schemas.microsoft.com/office/powerpoint/2010/main" val="1587218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695E4A"/>
                </a:solidFill>
                <a:effectLst/>
                <a:latin typeface="Calibri" pitchFamily="34" charset="0"/>
              </a:defRPr>
            </a:lvl1pPr>
          </a:lstStyle>
          <a:p>
            <a:r>
              <a:rPr lang="en-US"/>
              <a:t>Bottom band: NIOSH</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35"/>
          <a:stretch/>
        </p:blipFill>
        <p:spPr>
          <a:xfrm>
            <a:off x="0" y="6679434"/>
            <a:ext cx="12192000" cy="178567"/>
          </a:xfrm>
          <a:prstGeom prst="rect">
            <a:avLst/>
          </a:prstGeom>
        </p:spPr>
      </p:pic>
      <p:sp>
        <p:nvSpPr>
          <p:cNvPr id="6" name="TextBox 5"/>
          <p:cNvSpPr txBox="1"/>
          <p:nvPr userDrawn="1"/>
        </p:nvSpPr>
        <p:spPr>
          <a:xfrm>
            <a:off x="953036" y="1751527"/>
            <a:ext cx="8457128" cy="830997"/>
          </a:xfrm>
          <a:prstGeom prst="rect">
            <a:avLst/>
          </a:prstGeom>
          <a:noFill/>
        </p:spPr>
        <p:txBody>
          <a:bodyPr wrap="square" rtlCol="0">
            <a:spAutoFit/>
          </a:bodyPr>
          <a:lstStyle/>
          <a:p>
            <a:pPr marL="380990" indent="-380990">
              <a:buFont typeface="Arial" panose="020B0604020202020204" pitchFamily="34" charset="0"/>
              <a:buChar char="•"/>
            </a:pPr>
            <a:endParaRPr lang="en-US" sz="2400">
              <a:solidFill>
                <a:srgbClr val="000000"/>
              </a:solidFill>
              <a:latin typeface="Calibri" panose="020F0502020204030204" pitchFamily="34" charset="0"/>
            </a:endParaRPr>
          </a:p>
          <a:p>
            <a:pPr marL="990575" lvl="1" indent="-380990">
              <a:buClr>
                <a:schemeClr val="accent3"/>
              </a:buClr>
              <a:buFont typeface="Arial" panose="020B0604020202020204" pitchFamily="34" charset="0"/>
              <a:buChar char="•"/>
            </a:pPr>
            <a:endParaRPr lang="en-US" sz="2400">
              <a:solidFill>
                <a:srgbClr val="000000"/>
              </a:solidFill>
              <a:latin typeface="Calibri" panose="020F0502020204030204" pitchFamily="34" charset="0"/>
            </a:endParaRPr>
          </a:p>
        </p:txBody>
      </p:sp>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695E4A"/>
              </a:buClr>
              <a:buFont typeface="Wingdings" panose="05000000000000000000" pitchFamily="2" charset="2"/>
              <a:buChar char="§"/>
              <a:defRPr sz="2667">
                <a:solidFill>
                  <a:schemeClr val="accent4">
                    <a:lumMod val="75000"/>
                  </a:schemeClr>
                </a:solidFill>
              </a:defRPr>
            </a:lvl1pPr>
            <a:lvl2pPr>
              <a:buClr>
                <a:schemeClr val="accent3"/>
              </a:buClr>
              <a:defRPr sz="2667">
                <a:solidFill>
                  <a:schemeClr val="accent4">
                    <a:lumMod val="75000"/>
                  </a:schemeClr>
                </a:solidFill>
              </a:defRPr>
            </a:lvl2pPr>
            <a:lvl3pPr>
              <a:buClr>
                <a:srgbClr val="00B0F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36540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D3FD82-039E-4722-9601-5B172737A68F}"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BA603-E6B9-4DDA-B855-B26344BF7C55}" type="slidenum">
              <a:rPr lang="en-US" smtClean="0"/>
              <a:t>‹#›</a:t>
            </a:fld>
            <a:endParaRPr lang="en-US"/>
          </a:p>
        </p:txBody>
      </p:sp>
    </p:spTree>
    <p:extLst>
      <p:ext uri="{BB962C8B-B14F-4D97-AF65-F5344CB8AC3E}">
        <p14:creationId xmlns:p14="http://schemas.microsoft.com/office/powerpoint/2010/main" val="3324246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594F40"/>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5766"/>
          <a:stretch/>
        </p:blipFill>
        <p:spPr>
          <a:xfrm>
            <a:off x="-1" y="6664271"/>
            <a:ext cx="12201121" cy="204061"/>
          </a:xfrm>
          <a:prstGeom prst="rect">
            <a:avLst/>
          </a:prstGeom>
        </p:spPr>
      </p:pic>
    </p:spTree>
    <p:extLst>
      <p:ext uri="{BB962C8B-B14F-4D97-AF65-F5344CB8AC3E}">
        <p14:creationId xmlns:p14="http://schemas.microsoft.com/office/powerpoint/2010/main" val="3122521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6652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p:cNvGrpSpPr/>
          <p:nvPr userDrawn="1"/>
        </p:nvGrpSpPr>
        <p:grpSpPr>
          <a:xfrm>
            <a:off x="0" y="5679808"/>
            <a:ext cx="12198571" cy="1178193"/>
            <a:chOff x="0" y="4259855"/>
            <a:chExt cx="9148928" cy="883645"/>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032" y="4310008"/>
              <a:ext cx="2103124" cy="783338"/>
            </a:xfrm>
            <a:prstGeom prst="rect">
              <a:avLst/>
            </a:prstGeom>
          </p:spPr>
        </p:pic>
      </p:grpSp>
    </p:spTree>
    <p:extLst>
      <p:ext uri="{BB962C8B-B14F-4D97-AF65-F5344CB8AC3E}">
        <p14:creationId xmlns:p14="http://schemas.microsoft.com/office/powerpoint/2010/main" val="2944583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AE597D-BCAA-4390-8818-7F896AF2D5F8}"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59FB0-951A-49B0-97D2-33386DAB59E6}" type="slidenum">
              <a:rPr lang="en-US" smtClean="0"/>
              <a:t>‹#›</a:t>
            </a:fld>
            <a:endParaRPr lang="en-US"/>
          </a:p>
        </p:txBody>
      </p:sp>
    </p:spTree>
    <p:extLst>
      <p:ext uri="{BB962C8B-B14F-4D97-AF65-F5344CB8AC3E}">
        <p14:creationId xmlns:p14="http://schemas.microsoft.com/office/powerpoint/2010/main" val="988034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solidFill>
                  <a:schemeClr val="tx1"/>
                </a:solidFill>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*Citations and references – Myriad Pro, 11pt</a:t>
            </a:r>
          </a:p>
        </p:txBody>
      </p:sp>
    </p:spTree>
    <p:extLst>
      <p:ext uri="{BB962C8B-B14F-4D97-AF65-F5344CB8AC3E}">
        <p14:creationId xmlns:p14="http://schemas.microsoft.com/office/powerpoint/2010/main" val="415861666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Blank Slid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0A6338D-66B4-BE4B-A581-AF69A53C5747}" type="slidenum">
              <a:rPr lang="en-US" smtClean="0"/>
              <a:pPr/>
              <a:t>‹#›</a:t>
            </a:fld>
            <a:endParaRPr lang="en-US"/>
          </a:p>
        </p:txBody>
      </p:sp>
    </p:spTree>
    <p:extLst>
      <p:ext uri="{BB962C8B-B14F-4D97-AF65-F5344CB8AC3E}">
        <p14:creationId xmlns:p14="http://schemas.microsoft.com/office/powerpoint/2010/main" val="46093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C4CBD-D8DD-4E8D-A6C7-402CC89D5F5E}" type="datetimeFigureOut">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8450C1-4E8F-40C2-92E7-8E5767EEFFA4}" type="slidenum">
              <a:rPr lang="en-US" smtClean="0"/>
              <a:t>‹#›</a:t>
            </a:fld>
            <a:endParaRPr lang="en-US"/>
          </a:p>
        </p:txBody>
      </p:sp>
    </p:spTree>
    <p:extLst>
      <p:ext uri="{BB962C8B-B14F-4D97-AF65-F5344CB8AC3E}">
        <p14:creationId xmlns:p14="http://schemas.microsoft.com/office/powerpoint/2010/main" val="3515892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NIOSH">
    <p:spTree>
      <p:nvGrpSpPr>
        <p:cNvPr id="1" name=""/>
        <p:cNvGrpSpPr/>
        <p:nvPr/>
      </p:nvGrpSpPr>
      <p:grpSpPr>
        <a:xfrm>
          <a:off x="0" y="0"/>
          <a:ext cx="0" cy="0"/>
          <a:chOff x="0" y="0"/>
          <a:chExt cx="0" cy="0"/>
        </a:xfrm>
      </p:grpSpPr>
      <p:grpSp>
        <p:nvGrpSpPr>
          <p:cNvPr id="4" name="Group 3"/>
          <p:cNvGrpSpPr/>
          <p:nvPr userDrawn="1"/>
        </p:nvGrpSpPr>
        <p:grpSpPr>
          <a:xfrm>
            <a:off x="0" y="1"/>
            <a:ext cx="12192000" cy="1227785"/>
            <a:chOff x="0" y="0"/>
            <a:chExt cx="9144000" cy="920839"/>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292"/>
            <a:stretch/>
          </p:blipFill>
          <p:spPr>
            <a:xfrm>
              <a:off x="0" y="0"/>
              <a:ext cx="9144000" cy="920839"/>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1444" y="67815"/>
              <a:ext cx="2058118" cy="766575"/>
            </a:xfrm>
            <a:prstGeom prst="rect">
              <a:avLst/>
            </a:prstGeom>
          </p:spPr>
        </p:pic>
      </p:grpSp>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695E4A"/>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695E4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695E4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National Institute for Occupational Safety and Health</a:t>
            </a:r>
          </a:p>
        </p:txBody>
      </p:sp>
    </p:spTree>
    <p:extLst>
      <p:ext uri="{BB962C8B-B14F-4D97-AF65-F5344CB8AC3E}">
        <p14:creationId xmlns:p14="http://schemas.microsoft.com/office/powerpoint/2010/main" val="1589079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695E4A"/>
                </a:solidFill>
                <a:effectLst/>
                <a:latin typeface="Calibri" pitchFamily="34" charset="0"/>
              </a:defRPr>
            </a:lvl1pPr>
          </a:lstStyle>
          <a:p>
            <a:r>
              <a:rPr lang="en-US"/>
              <a:t>Bottom band: NIOSH</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35"/>
          <a:stretch/>
        </p:blipFill>
        <p:spPr>
          <a:xfrm>
            <a:off x="0" y="6679434"/>
            <a:ext cx="12192000" cy="178567"/>
          </a:xfrm>
          <a:prstGeom prst="rect">
            <a:avLst/>
          </a:prstGeom>
        </p:spPr>
      </p:pic>
      <p:sp>
        <p:nvSpPr>
          <p:cNvPr id="6" name="TextBox 5"/>
          <p:cNvSpPr txBox="1"/>
          <p:nvPr userDrawn="1"/>
        </p:nvSpPr>
        <p:spPr>
          <a:xfrm>
            <a:off x="953036" y="1751527"/>
            <a:ext cx="8457128" cy="830997"/>
          </a:xfrm>
          <a:prstGeom prst="rect">
            <a:avLst/>
          </a:prstGeom>
          <a:noFill/>
        </p:spPr>
        <p:txBody>
          <a:bodyPr wrap="square" rtlCol="0">
            <a:spAutoFit/>
          </a:bodyPr>
          <a:lstStyle/>
          <a:p>
            <a:pPr marL="380990" indent="-380990">
              <a:buFont typeface="Arial" panose="020B0604020202020204" pitchFamily="34" charset="0"/>
              <a:buChar char="•"/>
            </a:pPr>
            <a:endParaRPr lang="en-US" sz="2400">
              <a:solidFill>
                <a:srgbClr val="000000"/>
              </a:solidFill>
              <a:latin typeface="Calibri" panose="020F0502020204030204" pitchFamily="34" charset="0"/>
            </a:endParaRPr>
          </a:p>
          <a:p>
            <a:pPr marL="990575" lvl="1" indent="-380990">
              <a:buClr>
                <a:schemeClr val="accent3"/>
              </a:buClr>
              <a:buFont typeface="Arial" panose="020B0604020202020204" pitchFamily="34" charset="0"/>
              <a:buChar char="•"/>
            </a:pPr>
            <a:endParaRPr lang="en-US" sz="2400">
              <a:solidFill>
                <a:srgbClr val="000000"/>
              </a:solidFill>
              <a:latin typeface="Calibri" panose="020F0502020204030204" pitchFamily="34" charset="0"/>
            </a:endParaRPr>
          </a:p>
        </p:txBody>
      </p:sp>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695E4A"/>
              </a:buClr>
              <a:buFont typeface="Wingdings" panose="05000000000000000000" pitchFamily="2" charset="2"/>
              <a:buChar char="§"/>
              <a:defRPr sz="2667">
                <a:solidFill>
                  <a:schemeClr val="accent4">
                    <a:lumMod val="75000"/>
                  </a:schemeClr>
                </a:solidFill>
              </a:defRPr>
            </a:lvl1pPr>
            <a:lvl2pPr>
              <a:buClr>
                <a:schemeClr val="accent3"/>
              </a:buClr>
              <a:defRPr sz="2667">
                <a:solidFill>
                  <a:schemeClr val="accent4">
                    <a:lumMod val="75000"/>
                  </a:schemeClr>
                </a:solidFill>
              </a:defRPr>
            </a:lvl2pPr>
            <a:lvl3pPr>
              <a:buClr>
                <a:srgbClr val="00B0F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01841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594F40"/>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5766"/>
          <a:stretch/>
        </p:blipFill>
        <p:spPr>
          <a:xfrm>
            <a:off x="-1" y="6664271"/>
            <a:ext cx="12201121" cy="204061"/>
          </a:xfrm>
          <a:prstGeom prst="rect">
            <a:avLst/>
          </a:prstGeom>
        </p:spPr>
      </p:pic>
    </p:spTree>
    <p:extLst>
      <p:ext uri="{BB962C8B-B14F-4D97-AF65-F5344CB8AC3E}">
        <p14:creationId xmlns:p14="http://schemas.microsoft.com/office/powerpoint/2010/main" val="189828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D3FD82-039E-4722-9601-5B172737A68F}"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BA603-E6B9-4DDA-B855-B26344BF7C55}" type="slidenum">
              <a:rPr lang="en-US" smtClean="0"/>
              <a:t>‹#›</a:t>
            </a:fld>
            <a:endParaRPr lang="en-US"/>
          </a:p>
        </p:txBody>
      </p:sp>
    </p:spTree>
    <p:extLst>
      <p:ext uri="{BB962C8B-B14F-4D97-AF65-F5344CB8AC3E}">
        <p14:creationId xmlns:p14="http://schemas.microsoft.com/office/powerpoint/2010/main" val="361986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29945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p:cNvGrpSpPr/>
          <p:nvPr userDrawn="1"/>
        </p:nvGrpSpPr>
        <p:grpSpPr>
          <a:xfrm>
            <a:off x="0" y="5679808"/>
            <a:ext cx="12198571" cy="1178193"/>
            <a:chOff x="0" y="4259855"/>
            <a:chExt cx="9148928" cy="883645"/>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032" y="4310008"/>
              <a:ext cx="2103124" cy="783338"/>
            </a:xfrm>
            <a:prstGeom prst="rect">
              <a:avLst/>
            </a:prstGeom>
          </p:spPr>
        </p:pic>
      </p:grpSp>
    </p:spTree>
    <p:extLst>
      <p:ext uri="{BB962C8B-B14F-4D97-AF65-F5344CB8AC3E}">
        <p14:creationId xmlns:p14="http://schemas.microsoft.com/office/powerpoint/2010/main" val="19692299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solidFill>
                  <a:schemeClr val="tx1"/>
                </a:solidFill>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*Citations and references – Myriad Pro, 11pt</a:t>
            </a:r>
          </a:p>
        </p:txBody>
      </p:sp>
    </p:spTree>
    <p:extLst>
      <p:ext uri="{BB962C8B-B14F-4D97-AF65-F5344CB8AC3E}">
        <p14:creationId xmlns:p14="http://schemas.microsoft.com/office/powerpoint/2010/main" val="335105998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Blank Slid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0A6338D-66B4-BE4B-A581-AF69A53C5747}" type="slidenum">
              <a:rPr lang="en-US" smtClean="0"/>
              <a:pPr/>
              <a:t>‹#›</a:t>
            </a:fld>
            <a:endParaRPr lang="en-US"/>
          </a:p>
        </p:txBody>
      </p:sp>
    </p:spTree>
    <p:extLst>
      <p:ext uri="{BB962C8B-B14F-4D97-AF65-F5344CB8AC3E}">
        <p14:creationId xmlns:p14="http://schemas.microsoft.com/office/powerpoint/2010/main" val="3439402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C4CBD-D8DD-4E8D-A6C7-402CC89D5F5E}" type="datetimeFigureOut">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8450C1-4E8F-40C2-92E7-8E5767EEFFA4}" type="slidenum">
              <a:rPr lang="en-US" smtClean="0"/>
              <a:t>‹#›</a:t>
            </a:fld>
            <a:endParaRPr lang="en-US"/>
          </a:p>
        </p:txBody>
      </p:sp>
    </p:spTree>
    <p:extLst>
      <p:ext uri="{BB962C8B-B14F-4D97-AF65-F5344CB8AC3E}">
        <p14:creationId xmlns:p14="http://schemas.microsoft.com/office/powerpoint/2010/main" val="18703753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_NIOSH">
    <p:spTree>
      <p:nvGrpSpPr>
        <p:cNvPr id="1" name=""/>
        <p:cNvGrpSpPr/>
        <p:nvPr/>
      </p:nvGrpSpPr>
      <p:grpSpPr>
        <a:xfrm>
          <a:off x="0" y="0"/>
          <a:ext cx="0" cy="0"/>
          <a:chOff x="0" y="0"/>
          <a:chExt cx="0" cy="0"/>
        </a:xfrm>
      </p:grpSpPr>
      <p:grpSp>
        <p:nvGrpSpPr>
          <p:cNvPr id="4" name="Group 3"/>
          <p:cNvGrpSpPr/>
          <p:nvPr userDrawn="1"/>
        </p:nvGrpSpPr>
        <p:grpSpPr>
          <a:xfrm>
            <a:off x="0" y="1"/>
            <a:ext cx="12192000" cy="1227785"/>
            <a:chOff x="0" y="0"/>
            <a:chExt cx="9144000" cy="920839"/>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292"/>
            <a:stretch/>
          </p:blipFill>
          <p:spPr>
            <a:xfrm>
              <a:off x="0" y="0"/>
              <a:ext cx="9144000" cy="920839"/>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1444" y="67815"/>
              <a:ext cx="2058118" cy="766575"/>
            </a:xfrm>
            <a:prstGeom prst="rect">
              <a:avLst/>
            </a:prstGeom>
          </p:spPr>
        </p:pic>
      </p:grpSp>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695E4A"/>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695E4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695E4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National Institute for Occupational Safety and Health</a:t>
            </a:r>
          </a:p>
        </p:txBody>
      </p:sp>
    </p:spTree>
    <p:extLst>
      <p:ext uri="{BB962C8B-B14F-4D97-AF65-F5344CB8AC3E}">
        <p14:creationId xmlns:p14="http://schemas.microsoft.com/office/powerpoint/2010/main" val="3442734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695E4A"/>
                </a:solidFill>
                <a:effectLst/>
                <a:latin typeface="Calibri" pitchFamily="34" charset="0"/>
              </a:defRPr>
            </a:lvl1pPr>
          </a:lstStyle>
          <a:p>
            <a:r>
              <a:rPr lang="en-US"/>
              <a:t>Bottom band: NIOSH</a:t>
            </a:r>
          </a:p>
        </p:txBody>
      </p:sp>
      <p:sp>
        <p:nvSpPr>
          <p:cNvPr id="6" name="TextBox 5"/>
          <p:cNvSpPr txBox="1"/>
          <p:nvPr userDrawn="1"/>
        </p:nvSpPr>
        <p:spPr>
          <a:xfrm>
            <a:off x="953036" y="1751527"/>
            <a:ext cx="8457128" cy="830997"/>
          </a:xfrm>
          <a:prstGeom prst="rect">
            <a:avLst/>
          </a:prstGeom>
          <a:noFill/>
        </p:spPr>
        <p:txBody>
          <a:bodyPr wrap="square" rtlCol="0">
            <a:spAutoFit/>
          </a:bodyPr>
          <a:lstStyle/>
          <a:p>
            <a:pPr marL="380990" indent="-380990">
              <a:buFont typeface="Arial" panose="020B0604020202020204" pitchFamily="34" charset="0"/>
              <a:buChar char="•"/>
            </a:pPr>
            <a:endParaRPr lang="en-US" sz="2400">
              <a:solidFill>
                <a:srgbClr val="000000"/>
              </a:solidFill>
              <a:latin typeface="Calibri" panose="020F0502020204030204" pitchFamily="34" charset="0"/>
            </a:endParaRPr>
          </a:p>
          <a:p>
            <a:pPr marL="990575" lvl="1" indent="-380990">
              <a:buClr>
                <a:schemeClr val="accent3"/>
              </a:buClr>
              <a:buFont typeface="Arial" panose="020B0604020202020204" pitchFamily="34" charset="0"/>
              <a:buChar char="•"/>
            </a:pPr>
            <a:endParaRPr lang="en-US" sz="2400">
              <a:solidFill>
                <a:srgbClr val="000000"/>
              </a:solidFill>
              <a:latin typeface="Calibri" panose="020F0502020204030204" pitchFamily="34" charset="0"/>
            </a:endParaRPr>
          </a:p>
        </p:txBody>
      </p:sp>
      <p:sp>
        <p:nvSpPr>
          <p:cNvPr id="7" name="Text Placeholder 7"/>
          <p:cNvSpPr>
            <a:spLocks noGrp="1"/>
          </p:cNvSpPr>
          <p:nvPr>
            <p:ph type="body" sz="quarter" idx="10"/>
          </p:nvPr>
        </p:nvSpPr>
        <p:spPr>
          <a:xfrm>
            <a:off x="609600" y="1545167"/>
            <a:ext cx="10972800" cy="4455584"/>
          </a:xfrm>
        </p:spPr>
        <p:txBody>
          <a:bodyPr/>
          <a:lstStyle>
            <a:lvl1pPr marL="457189" indent="-457189">
              <a:buClrTx/>
              <a:buFont typeface="Wingdings" panose="05000000000000000000" pitchFamily="2" charset="2"/>
              <a:buChar char="§"/>
              <a:defRPr sz="2667">
                <a:solidFill>
                  <a:schemeClr val="accent4">
                    <a:lumMod val="75000"/>
                  </a:schemeClr>
                </a:solidFill>
              </a:defRPr>
            </a:lvl1pPr>
            <a:lvl2pPr>
              <a:buClrTx/>
              <a:defRPr sz="2667">
                <a:solidFill>
                  <a:schemeClr val="accent4">
                    <a:lumMod val="75000"/>
                  </a:schemeClr>
                </a:solidFill>
              </a:defRPr>
            </a:lvl2pPr>
            <a:lvl3pPr>
              <a:buClrTx/>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334383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594F40"/>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5766"/>
          <a:stretch/>
        </p:blipFill>
        <p:spPr>
          <a:xfrm>
            <a:off x="-1" y="6664271"/>
            <a:ext cx="12201121" cy="204061"/>
          </a:xfrm>
          <a:prstGeom prst="rect">
            <a:avLst/>
          </a:prstGeom>
        </p:spPr>
      </p:pic>
    </p:spTree>
    <p:extLst>
      <p:ext uri="{BB962C8B-B14F-4D97-AF65-F5344CB8AC3E}">
        <p14:creationId xmlns:p14="http://schemas.microsoft.com/office/powerpoint/2010/main" val="23505911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876045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p:cNvGrpSpPr/>
          <p:nvPr userDrawn="1"/>
        </p:nvGrpSpPr>
        <p:grpSpPr>
          <a:xfrm>
            <a:off x="0" y="5679808"/>
            <a:ext cx="12198571" cy="1178193"/>
            <a:chOff x="0" y="4259855"/>
            <a:chExt cx="9148928" cy="883645"/>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032" y="4310008"/>
              <a:ext cx="2103124" cy="783338"/>
            </a:xfrm>
            <a:prstGeom prst="rect">
              <a:avLst/>
            </a:prstGeom>
          </p:spPr>
        </p:pic>
      </p:grpSp>
    </p:spTree>
    <p:extLst>
      <p:ext uri="{BB962C8B-B14F-4D97-AF65-F5344CB8AC3E}">
        <p14:creationId xmlns:p14="http://schemas.microsoft.com/office/powerpoint/2010/main" val="424484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D3FD82-039E-4722-9601-5B172737A68F}"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BA603-E6B9-4DDA-B855-B26344BF7C55}" type="slidenum">
              <a:rPr lang="en-US" smtClean="0"/>
              <a:t>‹#›</a:t>
            </a:fld>
            <a:endParaRPr lang="en-US"/>
          </a:p>
        </p:txBody>
      </p:sp>
    </p:spTree>
    <p:extLst>
      <p:ext uri="{BB962C8B-B14F-4D97-AF65-F5344CB8AC3E}">
        <p14:creationId xmlns:p14="http://schemas.microsoft.com/office/powerpoint/2010/main" val="13707501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_NIOSH">
    <p:bg>
      <p:bgPr>
        <a:solidFill>
          <a:schemeClr val="bg2"/>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0" y="1"/>
            <a:ext cx="12192000" cy="1227785"/>
            <a:chOff x="0" y="0"/>
            <a:chExt cx="9144000" cy="920839"/>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b="14292"/>
            <a:stretch/>
          </p:blipFill>
          <p:spPr>
            <a:xfrm>
              <a:off x="0" y="0"/>
              <a:ext cx="9144000" cy="920839"/>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21444" y="67815"/>
              <a:ext cx="2058118" cy="766575"/>
            </a:xfrm>
            <a:prstGeom prst="rect">
              <a:avLst/>
            </a:prstGeom>
          </p:spPr>
        </p:pic>
      </p:grpSp>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695E4A"/>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695E4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695E4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National Institute for Occupational Safety and Health</a:t>
            </a:r>
          </a:p>
        </p:txBody>
      </p:sp>
    </p:spTree>
    <p:extLst>
      <p:ext uri="{BB962C8B-B14F-4D97-AF65-F5344CB8AC3E}">
        <p14:creationId xmlns:p14="http://schemas.microsoft.com/office/powerpoint/2010/main" val="301003993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695E4A"/>
                </a:solidFill>
                <a:effectLst/>
                <a:latin typeface="Calibri" pitchFamily="34" charset="0"/>
              </a:defRPr>
            </a:lvl1pPr>
          </a:lstStyle>
          <a:p>
            <a:r>
              <a:rPr lang="en-US"/>
              <a:t>Bottom band: NIOSH</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87535"/>
          <a:stretch/>
        </p:blipFill>
        <p:spPr>
          <a:xfrm>
            <a:off x="0" y="6679434"/>
            <a:ext cx="12192000" cy="178567"/>
          </a:xfrm>
          <a:prstGeom prst="rect">
            <a:avLst/>
          </a:prstGeom>
        </p:spPr>
      </p:pic>
      <p:sp>
        <p:nvSpPr>
          <p:cNvPr id="6" name="TextBox 5"/>
          <p:cNvSpPr txBox="1"/>
          <p:nvPr userDrawn="1"/>
        </p:nvSpPr>
        <p:spPr>
          <a:xfrm>
            <a:off x="953036" y="1751527"/>
            <a:ext cx="8457128" cy="830997"/>
          </a:xfrm>
          <a:prstGeom prst="rect">
            <a:avLst/>
          </a:prstGeom>
          <a:noFill/>
        </p:spPr>
        <p:txBody>
          <a:bodyPr wrap="square" rtlCol="0">
            <a:spAutoFit/>
          </a:bodyPr>
          <a:lstStyle/>
          <a:p>
            <a:pPr marL="380990" indent="-380990">
              <a:buFont typeface="Arial" panose="020B0604020202020204" pitchFamily="34" charset="0"/>
              <a:buChar char="•"/>
            </a:pPr>
            <a:endParaRPr lang="en-US" sz="2400">
              <a:solidFill>
                <a:srgbClr val="000000"/>
              </a:solidFill>
              <a:latin typeface="Calibri" panose="020F0502020204030204" pitchFamily="34" charset="0"/>
            </a:endParaRPr>
          </a:p>
          <a:p>
            <a:pPr marL="990575" lvl="1" indent="-380990">
              <a:buClr>
                <a:schemeClr val="accent3"/>
              </a:buClr>
              <a:buFont typeface="Arial" panose="020B0604020202020204" pitchFamily="34" charset="0"/>
              <a:buChar char="•"/>
            </a:pPr>
            <a:endParaRPr lang="en-US" sz="2400">
              <a:solidFill>
                <a:srgbClr val="000000"/>
              </a:solidFill>
              <a:latin typeface="Calibri" panose="020F0502020204030204" pitchFamily="34" charset="0"/>
            </a:endParaRPr>
          </a:p>
        </p:txBody>
      </p:sp>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695E4A"/>
              </a:buClr>
              <a:buFont typeface="Wingdings" panose="05000000000000000000" pitchFamily="2" charset="2"/>
              <a:buChar char="§"/>
              <a:defRPr sz="2667">
                <a:solidFill>
                  <a:schemeClr val="accent4">
                    <a:lumMod val="75000"/>
                  </a:schemeClr>
                </a:solidFill>
              </a:defRPr>
            </a:lvl1pPr>
            <a:lvl2pPr>
              <a:buClr>
                <a:schemeClr val="accent3"/>
              </a:buClr>
              <a:defRPr sz="2667">
                <a:solidFill>
                  <a:schemeClr val="accent4">
                    <a:lumMod val="75000"/>
                  </a:schemeClr>
                </a:solidFill>
              </a:defRPr>
            </a:lvl2pPr>
            <a:lvl3pPr>
              <a:buClr>
                <a:srgbClr val="00B0F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334480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594F40"/>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85766"/>
          <a:stretch/>
        </p:blipFill>
        <p:spPr>
          <a:xfrm>
            <a:off x="-1" y="6664271"/>
            <a:ext cx="12201121" cy="204061"/>
          </a:xfrm>
          <a:prstGeom prst="rect">
            <a:avLst/>
          </a:prstGeom>
        </p:spPr>
      </p:pic>
    </p:spTree>
    <p:extLst>
      <p:ext uri="{BB962C8B-B14F-4D97-AF65-F5344CB8AC3E}">
        <p14:creationId xmlns:p14="http://schemas.microsoft.com/office/powerpoint/2010/main" val="205940501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399956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B2D414-F1AF-4D02-A750-5672DCDD7A7F}"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0E506-190A-4D83-8EDE-EF4FA437F086}" type="slidenum">
              <a:rPr lang="en-US" smtClean="0"/>
              <a:t>‹#›</a:t>
            </a:fld>
            <a:endParaRPr lang="en-US"/>
          </a:p>
        </p:txBody>
      </p:sp>
    </p:spTree>
    <p:extLst>
      <p:ext uri="{BB962C8B-B14F-4D97-AF65-F5344CB8AC3E}">
        <p14:creationId xmlns:p14="http://schemas.microsoft.com/office/powerpoint/2010/main" val="33132040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lvl1pPr>
              <a:defRPr>
                <a:solidFill>
                  <a:schemeClr val="tx2"/>
                </a:solidFill>
              </a:defRPr>
            </a:lvl1pPr>
          </a:lstStyle>
          <a:p>
            <a:endParaRPr/>
          </a:p>
        </p:txBody>
      </p:sp>
      <p:sp>
        <p:nvSpPr>
          <p:cNvPr id="2" name="Date Placeholder 2"/>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7/18/2023</a:t>
            </a:fld>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418502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_NIOSH">
    <p:bg>
      <p:bgPr>
        <a:solidFill>
          <a:schemeClr val="bg2"/>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0" y="1"/>
            <a:ext cx="12192000" cy="1227785"/>
            <a:chOff x="0" y="0"/>
            <a:chExt cx="9144000" cy="920839"/>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b="14292"/>
            <a:stretch/>
          </p:blipFill>
          <p:spPr>
            <a:xfrm>
              <a:off x="0" y="0"/>
              <a:ext cx="9144000" cy="920839"/>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21444" y="67815"/>
              <a:ext cx="2058118" cy="766575"/>
            </a:xfrm>
            <a:prstGeom prst="rect">
              <a:avLst/>
            </a:prstGeom>
          </p:spPr>
        </p:pic>
      </p:grpSp>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695E4A"/>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695E4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695E4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National Institute for Occupational Safety and Health</a:t>
            </a:r>
          </a:p>
        </p:txBody>
      </p:sp>
    </p:spTree>
    <p:extLst>
      <p:ext uri="{BB962C8B-B14F-4D97-AF65-F5344CB8AC3E}">
        <p14:creationId xmlns:p14="http://schemas.microsoft.com/office/powerpoint/2010/main" val="11085906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695E4A"/>
                </a:solidFill>
                <a:effectLst/>
                <a:latin typeface="Calibri" pitchFamily="34" charset="0"/>
              </a:defRPr>
            </a:lvl1pPr>
          </a:lstStyle>
          <a:p>
            <a:r>
              <a:rPr lang="en-US"/>
              <a:t>Bottom band: NIOSH</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87535"/>
          <a:stretch/>
        </p:blipFill>
        <p:spPr>
          <a:xfrm>
            <a:off x="0" y="6679434"/>
            <a:ext cx="12192000" cy="178567"/>
          </a:xfrm>
          <a:prstGeom prst="rect">
            <a:avLst/>
          </a:prstGeom>
        </p:spPr>
      </p:pic>
      <p:sp>
        <p:nvSpPr>
          <p:cNvPr id="6" name="TextBox 5"/>
          <p:cNvSpPr txBox="1"/>
          <p:nvPr userDrawn="1"/>
        </p:nvSpPr>
        <p:spPr>
          <a:xfrm>
            <a:off x="953036" y="1751527"/>
            <a:ext cx="8457128" cy="830997"/>
          </a:xfrm>
          <a:prstGeom prst="rect">
            <a:avLst/>
          </a:prstGeom>
          <a:noFill/>
        </p:spPr>
        <p:txBody>
          <a:bodyPr wrap="square" rtlCol="0">
            <a:spAutoFit/>
          </a:bodyPr>
          <a:lstStyle/>
          <a:p>
            <a:pPr marL="380990" indent="-380990">
              <a:buFont typeface="Arial" panose="020B0604020202020204" pitchFamily="34" charset="0"/>
              <a:buChar char="•"/>
            </a:pPr>
            <a:endParaRPr lang="en-US" sz="2400">
              <a:solidFill>
                <a:srgbClr val="000000"/>
              </a:solidFill>
              <a:latin typeface="Calibri" panose="020F0502020204030204" pitchFamily="34" charset="0"/>
            </a:endParaRPr>
          </a:p>
          <a:p>
            <a:pPr marL="990575" lvl="1" indent="-380990">
              <a:buClr>
                <a:schemeClr val="accent3"/>
              </a:buClr>
              <a:buFont typeface="Arial" panose="020B0604020202020204" pitchFamily="34" charset="0"/>
              <a:buChar char="•"/>
            </a:pPr>
            <a:endParaRPr lang="en-US" sz="2400">
              <a:solidFill>
                <a:srgbClr val="000000"/>
              </a:solidFill>
              <a:latin typeface="Calibri" panose="020F0502020204030204" pitchFamily="34" charset="0"/>
            </a:endParaRPr>
          </a:p>
        </p:txBody>
      </p:sp>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695E4A"/>
              </a:buClr>
              <a:buFont typeface="Wingdings" panose="05000000000000000000" pitchFamily="2" charset="2"/>
              <a:buChar char="§"/>
              <a:defRPr sz="2667">
                <a:solidFill>
                  <a:schemeClr val="accent4">
                    <a:lumMod val="75000"/>
                  </a:schemeClr>
                </a:solidFill>
              </a:defRPr>
            </a:lvl1pPr>
            <a:lvl2pPr>
              <a:buClr>
                <a:schemeClr val="accent3"/>
              </a:buClr>
              <a:defRPr sz="2667">
                <a:solidFill>
                  <a:schemeClr val="accent4">
                    <a:lumMod val="75000"/>
                  </a:schemeClr>
                </a:solidFill>
              </a:defRPr>
            </a:lvl2pPr>
            <a:lvl3pPr>
              <a:buClr>
                <a:srgbClr val="00B0F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9407170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594F40"/>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85766"/>
          <a:stretch/>
        </p:blipFill>
        <p:spPr>
          <a:xfrm>
            <a:off x="-1" y="6664271"/>
            <a:ext cx="12201121" cy="204061"/>
          </a:xfrm>
          <a:prstGeom prst="rect">
            <a:avLst/>
          </a:prstGeom>
        </p:spPr>
      </p:pic>
    </p:spTree>
    <p:extLst>
      <p:ext uri="{BB962C8B-B14F-4D97-AF65-F5344CB8AC3E}">
        <p14:creationId xmlns:p14="http://schemas.microsoft.com/office/powerpoint/2010/main" val="224651900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0241099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D3FD82-039E-4722-9601-5B172737A68F}" type="datetimeFigureOut">
              <a:rPr lang="en-US" smtClean="0"/>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BA603-E6B9-4DDA-B855-B26344BF7C55}" type="slidenum">
              <a:rPr lang="en-US" smtClean="0"/>
              <a:t>‹#›</a:t>
            </a:fld>
            <a:endParaRPr lang="en-US"/>
          </a:p>
        </p:txBody>
      </p:sp>
    </p:spTree>
    <p:extLst>
      <p:ext uri="{BB962C8B-B14F-4D97-AF65-F5344CB8AC3E}">
        <p14:creationId xmlns:p14="http://schemas.microsoft.com/office/powerpoint/2010/main" val="28293754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B2D414-F1AF-4D02-A750-5672DCDD7A7F}"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0E506-190A-4D83-8EDE-EF4FA437F086}" type="slidenum">
              <a:rPr lang="en-US" smtClean="0"/>
              <a:t>‹#›</a:t>
            </a:fld>
            <a:endParaRPr lang="en-US"/>
          </a:p>
        </p:txBody>
      </p:sp>
    </p:spTree>
    <p:extLst>
      <p:ext uri="{BB962C8B-B14F-4D97-AF65-F5344CB8AC3E}">
        <p14:creationId xmlns:p14="http://schemas.microsoft.com/office/powerpoint/2010/main" val="26265421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lvl1pPr>
              <a:defRPr>
                <a:solidFill>
                  <a:schemeClr val="tx2"/>
                </a:solidFill>
              </a:defRPr>
            </a:lvl1pPr>
          </a:lstStyle>
          <a:p>
            <a:endParaRPr/>
          </a:p>
        </p:txBody>
      </p:sp>
      <p:sp>
        <p:nvSpPr>
          <p:cNvPr id="2" name="Date Placeholder 2"/>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7/18/2023</a:t>
            </a:fld>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14761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D3FD82-039E-4722-9601-5B172737A68F}" type="datetimeFigureOut">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BA603-E6B9-4DDA-B855-B26344BF7C55}" type="slidenum">
              <a:rPr lang="en-US" smtClean="0"/>
              <a:t>‹#›</a:t>
            </a:fld>
            <a:endParaRPr lang="en-US"/>
          </a:p>
        </p:txBody>
      </p:sp>
    </p:spTree>
    <p:extLst>
      <p:ext uri="{BB962C8B-B14F-4D97-AF65-F5344CB8AC3E}">
        <p14:creationId xmlns:p14="http://schemas.microsoft.com/office/powerpoint/2010/main" val="325954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3FD82-039E-4722-9601-5B172737A68F}" type="datetimeFigureOut">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BA603-E6B9-4DDA-B855-B26344BF7C55}" type="slidenum">
              <a:rPr lang="en-US" smtClean="0"/>
              <a:t>‹#›</a:t>
            </a:fld>
            <a:endParaRPr lang="en-US"/>
          </a:p>
        </p:txBody>
      </p:sp>
    </p:spTree>
    <p:extLst>
      <p:ext uri="{BB962C8B-B14F-4D97-AF65-F5344CB8AC3E}">
        <p14:creationId xmlns:p14="http://schemas.microsoft.com/office/powerpoint/2010/main" val="1396489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D3FD82-039E-4722-9601-5B172737A68F}"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BA603-E6B9-4DDA-B855-B26344BF7C55}" type="slidenum">
              <a:rPr lang="en-US" smtClean="0"/>
              <a:t>‹#›</a:t>
            </a:fld>
            <a:endParaRPr lang="en-US"/>
          </a:p>
        </p:txBody>
      </p:sp>
    </p:spTree>
    <p:extLst>
      <p:ext uri="{BB962C8B-B14F-4D97-AF65-F5344CB8AC3E}">
        <p14:creationId xmlns:p14="http://schemas.microsoft.com/office/powerpoint/2010/main" val="1160793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D3FD82-039E-4722-9601-5B172737A68F}"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BA603-E6B9-4DDA-B855-B26344BF7C55}" type="slidenum">
              <a:rPr lang="en-US" smtClean="0"/>
              <a:t>‹#›</a:t>
            </a:fld>
            <a:endParaRPr lang="en-US"/>
          </a:p>
        </p:txBody>
      </p:sp>
    </p:spTree>
    <p:extLst>
      <p:ext uri="{BB962C8B-B14F-4D97-AF65-F5344CB8AC3E}">
        <p14:creationId xmlns:p14="http://schemas.microsoft.com/office/powerpoint/2010/main" val="2841548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5.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theme" Target="../theme/theme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theme" Target="../theme/theme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3FD82-039E-4722-9601-5B172737A68F}" type="datetimeFigureOut">
              <a:rPr lang="en-US" smtClean="0"/>
              <a:t>7/18/2023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8BA603-E6B9-4DDA-B855-B26344BF7C55}" type="slidenum">
              <a:rPr lang="en-US" smtClean="0"/>
              <a:t>‹#›</a:t>
            </a:fld>
            <a:endParaRPr lang="en-US"/>
          </a:p>
        </p:txBody>
      </p:sp>
    </p:spTree>
    <p:extLst>
      <p:ext uri="{BB962C8B-B14F-4D97-AF65-F5344CB8AC3E}">
        <p14:creationId xmlns:p14="http://schemas.microsoft.com/office/powerpoint/2010/main" val="1107470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3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031884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736" r:id="rId5"/>
  </p:sldLayoutIdLst>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35172817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51526556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4" r:id="rId6"/>
    <p:sldLayoutId id="2147483685" r:id="rId7"/>
    <p:sldLayoutId id="2147483686" r:id="rId8"/>
  </p:sldLayoutIdLst>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67353889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179621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74163899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cdc.gov/NF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10;&#10;Description automatically generated">
            <a:extLst>
              <a:ext uri="{FF2B5EF4-FFF2-40B4-BE49-F238E27FC236}">
                <a16:creationId xmlns:a16="http://schemas.microsoft.com/office/drawing/2014/main" id="{95E49756-0280-441F-B8E1-6ABC1A21A9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730"/>
          <a:stretch/>
        </p:blipFill>
        <p:spPr>
          <a:xfrm>
            <a:off x="23" y="-95272"/>
            <a:ext cx="12191977" cy="6858022"/>
          </a:xfrm>
          <a:prstGeom prst="rect">
            <a:avLst/>
          </a:prstGeom>
        </p:spPr>
      </p:pic>
      <p:sp>
        <p:nvSpPr>
          <p:cNvPr id="4" name="Title 3">
            <a:extLst>
              <a:ext uri="{FF2B5EF4-FFF2-40B4-BE49-F238E27FC236}">
                <a16:creationId xmlns:a16="http://schemas.microsoft.com/office/drawing/2014/main" id="{016CC6DE-0C59-4A22-89F6-82845FB0ADDC}"/>
              </a:ext>
            </a:extLst>
          </p:cNvPr>
          <p:cNvSpPr>
            <a:spLocks noGrp="1"/>
          </p:cNvSpPr>
          <p:nvPr>
            <p:ph type="ctrTitle"/>
          </p:nvPr>
        </p:nvSpPr>
        <p:spPr>
          <a:xfrm>
            <a:off x="640416" y="643467"/>
            <a:ext cx="10908118" cy="2473993"/>
          </a:xfrm>
        </p:spPr>
        <p:txBody>
          <a:bodyPr anchor="t">
            <a:noAutofit/>
          </a:bodyPr>
          <a:lstStyle/>
          <a:p>
            <a:pPr algn="l"/>
            <a:r>
              <a:rPr lang="en-US" sz="4800" dirty="0">
                <a:solidFill>
                  <a:srgbClr val="FFFFFF"/>
                </a:solidFill>
                <a:latin typeface="Franklin Gothic Medium Cond" panose="020B0606030402020204" pitchFamily="34" charset="0"/>
              </a:rPr>
              <a:t>National Firefighter Registry for Cancer </a:t>
            </a:r>
            <a:br>
              <a:rPr lang="en-US" sz="4400" dirty="0">
                <a:solidFill>
                  <a:srgbClr val="FFFFFF"/>
                </a:solidFill>
                <a:latin typeface="Franklin Gothic Medium Cond" panose="020B0606030402020204" pitchFamily="34" charset="0"/>
              </a:rPr>
            </a:br>
            <a:br>
              <a:rPr lang="en-US" sz="4400" i="1" dirty="0">
                <a:solidFill>
                  <a:srgbClr val="FFFFFF"/>
                </a:solidFill>
                <a:latin typeface="Franklin Gothic Medium Cond" panose="020B0606030402020204" pitchFamily="34" charset="0"/>
              </a:rPr>
            </a:br>
            <a:br>
              <a:rPr lang="en-US" sz="4400" dirty="0">
                <a:solidFill>
                  <a:srgbClr val="FFFFFF"/>
                </a:solidFill>
                <a:latin typeface="Franklin Gothic Medium Cond" panose="020B0606030402020204" pitchFamily="34" charset="0"/>
              </a:rPr>
            </a:br>
            <a:br>
              <a:rPr lang="en-US" sz="3200" dirty="0">
                <a:solidFill>
                  <a:srgbClr val="FFFFFF"/>
                </a:solidFill>
                <a:latin typeface="Franklin Gothic Medium Cond" panose="020B0606030402020204" pitchFamily="34" charset="0"/>
              </a:rPr>
            </a:br>
            <a:r>
              <a:rPr lang="en-US" sz="3200" dirty="0">
                <a:solidFill>
                  <a:srgbClr val="FFFFFF"/>
                </a:solidFill>
                <a:latin typeface="Franklin Gothic Medium Cond" panose="020B0606030402020204" pitchFamily="34" charset="0"/>
              </a:rPr>
              <a:t>First Responder Summit, July 27, 2023</a:t>
            </a:r>
            <a:endParaRPr lang="en-US" sz="4400" dirty="0">
              <a:solidFill>
                <a:srgbClr val="FFFFFF"/>
              </a:solidFill>
              <a:latin typeface="Franklin Gothic Medium Cond" panose="020B0606030402020204" pitchFamily="34" charset="0"/>
            </a:endParaRPr>
          </a:p>
        </p:txBody>
      </p:sp>
      <p:sp>
        <p:nvSpPr>
          <p:cNvPr id="5" name="Subtitle 4">
            <a:extLst>
              <a:ext uri="{FF2B5EF4-FFF2-40B4-BE49-F238E27FC236}">
                <a16:creationId xmlns:a16="http://schemas.microsoft.com/office/drawing/2014/main" id="{F3003CE0-C04C-4ADF-9644-F0A477D2237C}"/>
              </a:ext>
            </a:extLst>
          </p:cNvPr>
          <p:cNvSpPr>
            <a:spLocks noGrp="1"/>
          </p:cNvSpPr>
          <p:nvPr>
            <p:ph type="subTitle" idx="1"/>
          </p:nvPr>
        </p:nvSpPr>
        <p:spPr>
          <a:xfrm>
            <a:off x="640416" y="4151078"/>
            <a:ext cx="7386109" cy="1578054"/>
          </a:xfrm>
        </p:spPr>
        <p:txBody>
          <a:bodyPr anchor="b">
            <a:normAutofit/>
          </a:bodyPr>
          <a:lstStyle/>
          <a:p>
            <a:pPr algn="l">
              <a:spcAft>
                <a:spcPts val="600"/>
              </a:spcAft>
            </a:pPr>
            <a:r>
              <a:rPr lang="en-US" b="1" dirty="0">
                <a:solidFill>
                  <a:srgbClr val="FFFFFF"/>
                </a:solidFill>
              </a:rPr>
              <a:t>Kenny Fent, PhD, CIH</a:t>
            </a:r>
          </a:p>
          <a:p>
            <a:pPr algn="l">
              <a:spcBef>
                <a:spcPts val="0"/>
              </a:spcBef>
              <a:spcAft>
                <a:spcPts val="600"/>
              </a:spcAft>
            </a:pPr>
            <a:r>
              <a:rPr lang="en-US" sz="2200" dirty="0">
                <a:solidFill>
                  <a:srgbClr val="FFFFFF"/>
                </a:solidFill>
              </a:rPr>
              <a:t>National Firefighter Registry (NFR) for Cancer </a:t>
            </a:r>
          </a:p>
          <a:p>
            <a:pPr algn="l">
              <a:spcBef>
                <a:spcPts val="0"/>
              </a:spcBef>
              <a:spcAft>
                <a:spcPts val="600"/>
              </a:spcAft>
            </a:pPr>
            <a:r>
              <a:rPr lang="en-US" sz="2200" dirty="0">
                <a:solidFill>
                  <a:srgbClr val="FFFFFF"/>
                </a:solidFill>
              </a:rPr>
              <a:t>National Institute for Occupational Safety and Health (NIOSH)</a:t>
            </a:r>
          </a:p>
        </p:txBody>
      </p:sp>
      <p:pic>
        <p:nvPicPr>
          <p:cNvPr id="9" name="Picture 8" descr="Logo&#10;&#10;Description automatically generated">
            <a:extLst>
              <a:ext uri="{FF2B5EF4-FFF2-40B4-BE49-F238E27FC236}">
                <a16:creationId xmlns:a16="http://schemas.microsoft.com/office/drawing/2014/main" id="{81280AEE-31AE-40E9-9772-50F12B91E0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2099" y="5023691"/>
            <a:ext cx="2911601" cy="1601381"/>
          </a:xfrm>
          <a:prstGeom prst="rect">
            <a:avLst/>
          </a:prstGeom>
        </p:spPr>
      </p:pic>
      <p:pic>
        <p:nvPicPr>
          <p:cNvPr id="11" name="Picture 10" descr="Text&#10;&#10;Description automatically generated">
            <a:extLst>
              <a:ext uri="{FF2B5EF4-FFF2-40B4-BE49-F238E27FC236}">
                <a16:creationId xmlns:a16="http://schemas.microsoft.com/office/drawing/2014/main" id="{D1028029-4CEC-42F0-9606-D6D2717CEE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416" y="5824382"/>
            <a:ext cx="2106172" cy="786386"/>
          </a:xfrm>
          <a:prstGeom prst="rect">
            <a:avLst/>
          </a:prstGeom>
        </p:spPr>
      </p:pic>
    </p:spTree>
    <p:extLst>
      <p:ext uri="{BB962C8B-B14F-4D97-AF65-F5344CB8AC3E}">
        <p14:creationId xmlns:p14="http://schemas.microsoft.com/office/powerpoint/2010/main" val="336355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0BA443-93B9-40B9-7E0C-20A3300C8C94}"/>
              </a:ext>
            </a:extLst>
          </p:cNvPr>
          <p:cNvPicPr>
            <a:picLocks noChangeAspect="1"/>
          </p:cNvPicPr>
          <p:nvPr/>
        </p:nvPicPr>
        <p:blipFill>
          <a:blip r:embed="rId3"/>
          <a:stretch>
            <a:fillRect/>
          </a:stretch>
        </p:blipFill>
        <p:spPr>
          <a:xfrm>
            <a:off x="0" y="0"/>
            <a:ext cx="8161734" cy="6858000"/>
          </a:xfrm>
          <a:prstGeom prst="rect">
            <a:avLst/>
          </a:prstGeom>
        </p:spPr>
      </p:pic>
      <p:sp>
        <p:nvSpPr>
          <p:cNvPr id="5" name="TextBox 4">
            <a:extLst>
              <a:ext uri="{FF2B5EF4-FFF2-40B4-BE49-F238E27FC236}">
                <a16:creationId xmlns:a16="http://schemas.microsoft.com/office/drawing/2014/main" id="{4F6EE3EC-C594-9045-80CA-2F2ACBF26BFD}"/>
              </a:ext>
            </a:extLst>
          </p:cNvPr>
          <p:cNvSpPr txBox="1"/>
          <p:nvPr/>
        </p:nvSpPr>
        <p:spPr>
          <a:xfrm>
            <a:off x="8279704" y="1782395"/>
            <a:ext cx="3757807" cy="3477875"/>
          </a:xfrm>
          <a:prstGeom prst="rect">
            <a:avLst/>
          </a:prstGeom>
          <a:noFill/>
        </p:spPr>
        <p:txBody>
          <a:bodyPr wrap="square" rtlCol="0">
            <a:spAutoFit/>
          </a:bodyPr>
          <a:lstStyle/>
          <a:p>
            <a:pPr algn="ctr"/>
            <a:r>
              <a:rPr lang="en-US" sz="3600" dirty="0">
                <a:hlinkClick r:id="rId4"/>
              </a:rPr>
              <a:t>www.cdc.gov/NFR</a:t>
            </a:r>
            <a:endParaRPr lang="en-US" sz="36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000" dirty="0"/>
              <a:t>Join now – link to web portal</a:t>
            </a:r>
          </a:p>
          <a:p>
            <a:pPr marL="342900" indent="-342900">
              <a:buFont typeface="Arial" panose="020B0604020202020204" pitchFamily="34" charset="0"/>
              <a:buChar char="•"/>
            </a:pPr>
            <a:r>
              <a:rPr lang="en-US" sz="2000" dirty="0"/>
              <a:t>Topic pages: About the NFR, How the NFR works, and FAQs</a:t>
            </a:r>
          </a:p>
          <a:p>
            <a:pPr marL="342900" indent="-342900">
              <a:buFont typeface="Arial" panose="020B0604020202020204" pitchFamily="34" charset="0"/>
              <a:buChar char="•"/>
            </a:pPr>
            <a:r>
              <a:rPr lang="en-US" sz="2000" dirty="0"/>
              <a:t>Videos and communication materials</a:t>
            </a:r>
          </a:p>
          <a:p>
            <a:pPr marL="342900" indent="-342900">
              <a:buFont typeface="Arial" panose="020B0604020202020204" pitchFamily="34" charset="0"/>
              <a:buChar char="•"/>
            </a:pPr>
            <a:r>
              <a:rPr lang="en-US" sz="2000" dirty="0"/>
              <a:t>NFR newsletter</a:t>
            </a:r>
          </a:p>
          <a:p>
            <a:pPr marL="342900" indent="-342900">
              <a:buFont typeface="Arial" panose="020B0604020202020204" pitchFamily="34" charset="0"/>
              <a:buChar char="•"/>
            </a:pPr>
            <a:r>
              <a:rPr lang="en-US" sz="2000" dirty="0"/>
              <a:t>Publications</a:t>
            </a:r>
          </a:p>
          <a:p>
            <a:pPr marL="342900" indent="-342900">
              <a:buFont typeface="Arial" panose="020B0604020202020204" pitchFamily="34" charset="0"/>
              <a:buChar char="•"/>
            </a:pPr>
            <a:r>
              <a:rPr lang="en-US" sz="2000" dirty="0"/>
              <a:t>Supporting organizations</a:t>
            </a:r>
            <a:endParaRPr lang="en-US" sz="2400" dirty="0"/>
          </a:p>
        </p:txBody>
      </p:sp>
    </p:spTree>
    <p:extLst>
      <p:ext uri="{BB962C8B-B14F-4D97-AF65-F5344CB8AC3E}">
        <p14:creationId xmlns:p14="http://schemas.microsoft.com/office/powerpoint/2010/main" val="3668077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31072-9128-D1A6-610B-4091C34F6478}"/>
              </a:ext>
            </a:extLst>
          </p:cNvPr>
          <p:cNvSpPr>
            <a:spLocks noGrp="1"/>
          </p:cNvSpPr>
          <p:nvPr>
            <p:ph type="title"/>
          </p:nvPr>
        </p:nvSpPr>
        <p:spPr>
          <a:xfrm>
            <a:off x="838200" y="365125"/>
            <a:ext cx="4335049" cy="1325563"/>
          </a:xfrm>
        </p:spPr>
        <p:txBody>
          <a:bodyPr/>
          <a:lstStyle/>
          <a:p>
            <a:pPr algn="ctr"/>
            <a:r>
              <a:rPr lang="en-US">
                <a:solidFill>
                  <a:srgbClr val="AE1D43"/>
                </a:solidFill>
                <a:latin typeface="Franklin Gothic Demi Cond" panose="020B0706030402020204" pitchFamily="34" charset="0"/>
              </a:rPr>
              <a:t>Thank you!</a:t>
            </a:r>
          </a:p>
        </p:txBody>
      </p:sp>
      <p:pic>
        <p:nvPicPr>
          <p:cNvPr id="3" name="Picture 2" descr="A picture containing calendar&#10;&#10;Description automatically generated">
            <a:extLst>
              <a:ext uri="{FF2B5EF4-FFF2-40B4-BE49-F238E27FC236}">
                <a16:creationId xmlns:a16="http://schemas.microsoft.com/office/drawing/2014/main" id="{ED1BC2ED-A31C-F176-F42E-2F2A28B074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850" y="125260"/>
            <a:ext cx="5168693" cy="6688898"/>
          </a:xfrm>
          <a:prstGeom prst="rect">
            <a:avLst/>
          </a:prstGeom>
          <a:effectLst>
            <a:outerShdw blurRad="50800" dist="38100" dir="8100000" algn="tr" rotWithShape="0">
              <a:prstClr val="black">
                <a:alpha val="40000"/>
              </a:prstClr>
            </a:outerShdw>
          </a:effectLst>
        </p:spPr>
      </p:pic>
      <p:pic>
        <p:nvPicPr>
          <p:cNvPr id="4" name="Picture 3" descr="Qr code&#10;&#10;Description automatically generated">
            <a:extLst>
              <a:ext uri="{FF2B5EF4-FFF2-40B4-BE49-F238E27FC236}">
                <a16:creationId xmlns:a16="http://schemas.microsoft.com/office/drawing/2014/main" id="{C13D48EC-F3FC-D2D7-C715-7BFF256466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272" y="1690688"/>
            <a:ext cx="6047887" cy="3916007"/>
          </a:xfrm>
          <a:prstGeom prst="rect">
            <a:avLst/>
          </a:prstGeom>
        </p:spPr>
      </p:pic>
      <p:sp>
        <p:nvSpPr>
          <p:cNvPr id="5" name="TextBox 4">
            <a:extLst>
              <a:ext uri="{FF2B5EF4-FFF2-40B4-BE49-F238E27FC236}">
                <a16:creationId xmlns:a16="http://schemas.microsoft.com/office/drawing/2014/main" id="{4C6475B0-0598-2394-8A2D-F178D5546414}"/>
              </a:ext>
            </a:extLst>
          </p:cNvPr>
          <p:cNvSpPr txBox="1"/>
          <p:nvPr/>
        </p:nvSpPr>
        <p:spPr>
          <a:xfrm>
            <a:off x="111136" y="5901743"/>
            <a:ext cx="6694714" cy="830997"/>
          </a:xfrm>
          <a:prstGeom prst="rect">
            <a:avLst/>
          </a:prstGeom>
          <a:noFill/>
        </p:spPr>
        <p:txBody>
          <a:bodyPr wrap="square" rtlCol="0">
            <a:spAutoFit/>
          </a:bodyPr>
          <a:lstStyle/>
          <a:p>
            <a:pPr algn="ctr"/>
            <a:r>
              <a:rPr lang="en-US" sz="1600" i="1" dirty="0">
                <a:solidFill>
                  <a:srgbClr val="463A9E"/>
                </a:solidFill>
                <a:latin typeface="Calibri" panose="020F0502020204030204" pitchFamily="34" charset="0"/>
              </a:rPr>
              <a:t>The findings and conclusions in this presentation are those of the authors and do not necessarily represent the official position of the Centers for Disease Control and Prevention, National Institute for Occupational Safety and Health. </a:t>
            </a:r>
          </a:p>
        </p:txBody>
      </p:sp>
    </p:spTree>
    <p:extLst>
      <p:ext uri="{BB962C8B-B14F-4D97-AF65-F5344CB8AC3E}">
        <p14:creationId xmlns:p14="http://schemas.microsoft.com/office/powerpoint/2010/main" val="321791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33326-F2E5-45B5-BED9-70C2ACDB86FC}"/>
              </a:ext>
            </a:extLst>
          </p:cNvPr>
          <p:cNvPicPr>
            <a:picLocks noChangeAspect="1"/>
          </p:cNvPicPr>
          <p:nvPr/>
        </p:nvPicPr>
        <p:blipFill>
          <a:blip r:embed="rId3"/>
          <a:stretch>
            <a:fillRect/>
          </a:stretch>
        </p:blipFill>
        <p:spPr>
          <a:xfrm>
            <a:off x="1558531" y="161896"/>
            <a:ext cx="9775141" cy="6394621"/>
          </a:xfrm>
          <a:prstGeom prst="rect">
            <a:avLst/>
          </a:prstGeom>
        </p:spPr>
      </p:pic>
      <p:sp>
        <p:nvSpPr>
          <p:cNvPr id="2" name="TextBox 1">
            <a:extLst>
              <a:ext uri="{FF2B5EF4-FFF2-40B4-BE49-F238E27FC236}">
                <a16:creationId xmlns:a16="http://schemas.microsoft.com/office/drawing/2014/main" id="{36AEB72E-5BDB-4F2A-9AFB-A2D87C316B86}"/>
              </a:ext>
            </a:extLst>
          </p:cNvPr>
          <p:cNvSpPr txBox="1"/>
          <p:nvPr/>
        </p:nvSpPr>
        <p:spPr>
          <a:xfrm>
            <a:off x="1" y="6556517"/>
            <a:ext cx="12192000" cy="369332"/>
          </a:xfrm>
          <a:prstGeom prst="rect">
            <a:avLst/>
          </a:prstGeom>
          <a:noFill/>
        </p:spPr>
        <p:txBody>
          <a:bodyPr wrap="square" rtlCol="0">
            <a:spAutoFit/>
          </a:bodyPr>
          <a:lstStyle/>
          <a:p>
            <a:r>
              <a:rPr lang="en-US"/>
              <a:t>https://www.iarc.who.int/infographics/iarc-monographs-evaluate-the-carcinogenicity-of-occupational-exposure-as-a-firefighter/</a:t>
            </a:r>
          </a:p>
        </p:txBody>
      </p:sp>
      <p:sp>
        <p:nvSpPr>
          <p:cNvPr id="3" name="TextBox 2">
            <a:extLst>
              <a:ext uri="{FF2B5EF4-FFF2-40B4-BE49-F238E27FC236}">
                <a16:creationId xmlns:a16="http://schemas.microsoft.com/office/drawing/2014/main" id="{46DAF7F4-B6DF-4395-9162-0DAEE7DCD4CF}"/>
              </a:ext>
            </a:extLst>
          </p:cNvPr>
          <p:cNvSpPr txBox="1"/>
          <p:nvPr/>
        </p:nvSpPr>
        <p:spPr>
          <a:xfrm rot="16200000">
            <a:off x="-2129926" y="2805419"/>
            <a:ext cx="5840029" cy="923330"/>
          </a:xfrm>
          <a:prstGeom prst="rect">
            <a:avLst/>
          </a:prstGeom>
          <a:solidFill>
            <a:schemeClr val="bg1"/>
          </a:solidFill>
          <a:ln>
            <a:noFill/>
          </a:ln>
        </p:spPr>
        <p:txBody>
          <a:bodyPr wrap="square" rtlCol="0">
            <a:spAutoFit/>
          </a:bodyPr>
          <a:lstStyle/>
          <a:p>
            <a:pPr algn="ctr"/>
            <a:r>
              <a:rPr lang="en-US" sz="5400" dirty="0">
                <a:solidFill>
                  <a:srgbClr val="AE1D43"/>
                </a:solidFill>
                <a:latin typeface="Franklin Gothic Demi Cond" panose="020B0706030402020204" pitchFamily="34" charset="0"/>
              </a:rPr>
              <a:t>Cancer risk</a:t>
            </a:r>
          </a:p>
        </p:txBody>
      </p:sp>
    </p:spTree>
    <p:extLst>
      <p:ext uri="{BB962C8B-B14F-4D97-AF65-F5344CB8AC3E}">
        <p14:creationId xmlns:p14="http://schemas.microsoft.com/office/powerpoint/2010/main" val="186626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9DE3-CCF6-4B04-8D32-E0C5386BDB69}"/>
              </a:ext>
            </a:extLst>
          </p:cNvPr>
          <p:cNvSpPr>
            <a:spLocks noGrp="1"/>
          </p:cNvSpPr>
          <p:nvPr>
            <p:ph type="title"/>
          </p:nvPr>
        </p:nvSpPr>
        <p:spPr>
          <a:xfrm>
            <a:off x="424815" y="252176"/>
            <a:ext cx="7347169" cy="901502"/>
          </a:xfrm>
          <a:solidFill>
            <a:schemeClr val="bg1"/>
          </a:solidFill>
        </p:spPr>
        <p:txBody>
          <a:bodyPr anchor="b">
            <a:normAutofit/>
          </a:bodyPr>
          <a:lstStyle/>
          <a:p>
            <a:r>
              <a:rPr lang="en-US" dirty="0">
                <a:solidFill>
                  <a:srgbClr val="AD1D43"/>
                </a:solidFill>
                <a:latin typeface="Franklin Gothic Demi Cond" panose="020B0706030402020204" pitchFamily="34" charset="0"/>
                <a:ea typeface="Source Sans Pro SemiBold" panose="020B0603030403020204" pitchFamily="34" charset="0"/>
              </a:rPr>
              <a:t>Knowledge gaps</a:t>
            </a:r>
          </a:p>
        </p:txBody>
      </p:sp>
      <p:sp>
        <p:nvSpPr>
          <p:cNvPr id="4" name="Rectangle 3">
            <a:extLst>
              <a:ext uri="{FF2B5EF4-FFF2-40B4-BE49-F238E27FC236}">
                <a16:creationId xmlns:a16="http://schemas.microsoft.com/office/drawing/2014/main" id="{CC4D7F1B-1533-490C-9808-AB624F30516E}"/>
              </a:ext>
            </a:extLst>
          </p:cNvPr>
          <p:cNvSpPr/>
          <p:nvPr/>
        </p:nvSpPr>
        <p:spPr>
          <a:xfrm>
            <a:off x="399147" y="2398535"/>
            <a:ext cx="3422082" cy="1264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6FC1778-16D6-42BF-AF19-B367C70A4DF5}"/>
              </a:ext>
            </a:extLst>
          </p:cNvPr>
          <p:cNvSpPr>
            <a:spLocks noGrp="1"/>
          </p:cNvSpPr>
          <p:nvPr>
            <p:ph idx="1"/>
          </p:nvPr>
        </p:nvSpPr>
        <p:spPr>
          <a:xfrm>
            <a:off x="424815" y="1465545"/>
            <a:ext cx="11368038" cy="5026694"/>
          </a:xfrm>
        </p:spPr>
        <p:txBody>
          <a:bodyPr anchor="t">
            <a:noAutofit/>
          </a:bodyPr>
          <a:lstStyle/>
          <a:p>
            <a:pPr marL="342900" marR="0" lvl="0" indent="-342900">
              <a:spcBef>
                <a:spcPts val="0"/>
              </a:spcBef>
              <a:spcAft>
                <a:spcPts val="1200"/>
              </a:spcAft>
              <a:buFont typeface="Symbol" panose="05050102010706020507" pitchFamily="18" charset="2"/>
              <a:buChar char=""/>
            </a:pPr>
            <a:r>
              <a:rPr lang="en-US" sz="2400">
                <a:effectLst/>
                <a:latin typeface="Franklin Gothic Medium Cond" panose="020B0606030402020204" pitchFamily="34" charset="0"/>
                <a:ea typeface="Calibri" panose="020F0502020204030204" pitchFamily="34" charset="0"/>
                <a:cs typeface="Calibri" panose="020F0502020204030204" pitchFamily="34" charset="0"/>
              </a:rPr>
              <a:t>What is the cancer risk for volunteer firefighters?</a:t>
            </a:r>
            <a:endParaRPr lang="en-US" sz="240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400">
                <a:effectLst/>
                <a:latin typeface="Franklin Gothic Medium Cond" panose="020B0606030402020204" pitchFamily="34" charset="0"/>
                <a:ea typeface="Calibri" panose="020F0502020204030204" pitchFamily="34" charset="0"/>
                <a:cs typeface="Calibri" panose="020F0502020204030204" pitchFamily="34" charset="0"/>
              </a:rPr>
              <a:t>What is the cancer risk for the sub-specialties of the </a:t>
            </a:r>
            <a:br>
              <a:rPr lang="en-US" sz="2400">
                <a:effectLst/>
                <a:latin typeface="Franklin Gothic Medium Cond" panose="020B0606030402020204" pitchFamily="34" charset="0"/>
                <a:ea typeface="Calibri" panose="020F0502020204030204" pitchFamily="34" charset="0"/>
                <a:cs typeface="Calibri" panose="020F0502020204030204" pitchFamily="34" charset="0"/>
              </a:rPr>
            </a:br>
            <a:r>
              <a:rPr lang="en-US" sz="2400">
                <a:effectLst/>
                <a:latin typeface="Franklin Gothic Medium Cond" panose="020B0606030402020204" pitchFamily="34" charset="0"/>
                <a:ea typeface="Calibri" panose="020F0502020204030204" pitchFamily="34" charset="0"/>
                <a:cs typeface="Calibri" panose="020F0502020204030204" pitchFamily="34" charset="0"/>
              </a:rPr>
              <a:t>fire service?</a:t>
            </a:r>
            <a:endParaRPr lang="en-US" sz="240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400">
                <a:effectLst/>
                <a:latin typeface="Franklin Gothic Medium Cond" panose="020B0606030402020204" pitchFamily="34" charset="0"/>
                <a:ea typeface="Calibri" panose="020F0502020204030204" pitchFamily="34" charset="0"/>
                <a:cs typeface="Calibri" panose="020F0502020204030204" pitchFamily="34" charset="0"/>
              </a:rPr>
              <a:t>How does the cancer risk vary for demographic groups?</a:t>
            </a:r>
            <a:endParaRPr lang="en-US" sz="240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400">
                <a:effectLst/>
                <a:latin typeface="Franklin Gothic Medium Cond" panose="020B0606030402020204" pitchFamily="34" charset="0"/>
                <a:ea typeface="Calibri" panose="020F0502020204030204" pitchFamily="34" charset="0"/>
                <a:cs typeface="Calibri" panose="020F0502020204030204" pitchFamily="34" charset="0"/>
              </a:rPr>
              <a:t>How does </a:t>
            </a:r>
            <a:r>
              <a:rPr lang="en-US" sz="2400">
                <a:latin typeface="Franklin Gothic Medium Cond" panose="020B0606030402020204" pitchFamily="34" charset="0"/>
                <a:ea typeface="Calibri" panose="020F0502020204030204" pitchFamily="34" charset="0"/>
                <a:cs typeface="Calibri" panose="020F0502020204030204" pitchFamily="34" charset="0"/>
              </a:rPr>
              <a:t>firefighters’ </a:t>
            </a:r>
            <a:r>
              <a:rPr lang="en-US" sz="2400">
                <a:effectLst/>
                <a:latin typeface="Franklin Gothic Medium Cond" panose="020B0606030402020204" pitchFamily="34" charset="0"/>
                <a:ea typeface="Calibri" panose="020F0502020204030204" pitchFamily="34" charset="0"/>
                <a:cs typeface="Calibri" panose="020F0502020204030204" pitchFamily="34" charset="0"/>
              </a:rPr>
              <a:t>cancer risk vary regionally?</a:t>
            </a:r>
            <a:endParaRPr lang="en-US" sz="240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400">
                <a:effectLst/>
                <a:latin typeface="Franklin Gothic Medium Cond" panose="020B0606030402020204" pitchFamily="34" charset="0"/>
                <a:ea typeface="Calibri" panose="020F0502020204030204" pitchFamily="34" charset="0"/>
                <a:cs typeface="Calibri" panose="020F0502020204030204" pitchFamily="34" charset="0"/>
              </a:rPr>
              <a:t>How prevalent are rare forms of cancer among firefighters?</a:t>
            </a:r>
            <a:endParaRPr lang="en-US" sz="240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400">
                <a:effectLst/>
                <a:latin typeface="Franklin Gothic Medium Cond" panose="020B0606030402020204" pitchFamily="34" charset="0"/>
                <a:ea typeface="Calibri" panose="020F0502020204030204" pitchFamily="34" charset="0"/>
                <a:cs typeface="Calibri" panose="020F0502020204030204" pitchFamily="34" charset="0"/>
              </a:rPr>
              <a:t>How does the cancer risk change with increasing exposures, including from major events?</a:t>
            </a:r>
            <a:endParaRPr lang="en-US" sz="240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400">
                <a:effectLst/>
                <a:latin typeface="Franklin Gothic Medium Cond" panose="020B0606030402020204" pitchFamily="34" charset="0"/>
                <a:ea typeface="Calibri" panose="020F0502020204030204" pitchFamily="34" charset="0"/>
                <a:cs typeface="Calibri" panose="020F0502020204030204" pitchFamily="34" charset="0"/>
              </a:rPr>
              <a:t>What other occupational and non-occupational risk factors contribute to cancer risk among firefighters?</a:t>
            </a:r>
            <a:endParaRPr lang="en-US" sz="240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400">
                <a:effectLst/>
                <a:latin typeface="Franklin Gothic Medium Cond" panose="020B0606030402020204" pitchFamily="34" charset="0"/>
                <a:ea typeface="Calibri" panose="020F0502020204030204" pitchFamily="34" charset="0"/>
                <a:cs typeface="Calibri" panose="020F0502020204030204" pitchFamily="34" charset="0"/>
              </a:rPr>
              <a:t>Are there other chronic illnesses that are elevated in firefighters?</a:t>
            </a:r>
            <a:endParaRPr lang="en-US" sz="2400">
              <a:effectLst/>
              <a:latin typeface="Franklin Gothic Medium Cond" panose="020B0606030402020204" pitchFamily="34" charset="0"/>
              <a:ea typeface="Calibri" panose="020F0502020204030204" pitchFamily="34" charset="0"/>
              <a:cs typeface="Times New Roman" panose="02020603050405020304" pitchFamily="18" charset="0"/>
            </a:endParaRPr>
          </a:p>
          <a:p>
            <a:pPr>
              <a:spcAft>
                <a:spcPts val="1200"/>
              </a:spcAft>
            </a:pPr>
            <a:endParaRPr lang="en-US" sz="2400">
              <a:latin typeface="Franklin Gothic Medium Cond" panose="020B0606030402020204" pitchFamily="34" charset="0"/>
            </a:endParaRPr>
          </a:p>
        </p:txBody>
      </p:sp>
      <p:pic>
        <p:nvPicPr>
          <p:cNvPr id="11" name="Picture 10" descr="A close-up of a car engine&#10;&#10;Description automatically generated with low confidence">
            <a:extLst>
              <a:ext uri="{FF2B5EF4-FFF2-40B4-BE49-F238E27FC236}">
                <a16:creationId xmlns:a16="http://schemas.microsoft.com/office/drawing/2014/main" id="{07695B07-6524-4CCA-8882-CA15F75A3F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332" t="9007" r="7887" b="1"/>
          <a:stretch/>
        </p:blipFill>
        <p:spPr>
          <a:xfrm>
            <a:off x="8321018" y="702927"/>
            <a:ext cx="3446167" cy="2726073"/>
          </a:xfrm>
          <a:prstGeom prst="rect">
            <a:avLst/>
          </a:prstGeom>
        </p:spPr>
      </p:pic>
    </p:spTree>
    <p:extLst>
      <p:ext uri="{BB962C8B-B14F-4D97-AF65-F5344CB8AC3E}">
        <p14:creationId xmlns:p14="http://schemas.microsoft.com/office/powerpoint/2010/main" val="281190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087B9-ECEA-4C1A-84A4-F246E8AC6828}"/>
              </a:ext>
            </a:extLst>
          </p:cNvPr>
          <p:cNvSpPr>
            <a:spLocks noGrp="1"/>
          </p:cNvSpPr>
          <p:nvPr>
            <p:ph type="title"/>
          </p:nvPr>
        </p:nvSpPr>
        <p:spPr>
          <a:xfrm>
            <a:off x="838200" y="127033"/>
            <a:ext cx="10515600" cy="1325563"/>
          </a:xfrm>
        </p:spPr>
        <p:txBody>
          <a:bodyPr>
            <a:normAutofit/>
          </a:bodyPr>
          <a:lstStyle/>
          <a:p>
            <a:r>
              <a:rPr lang="en-US" dirty="0">
                <a:solidFill>
                  <a:srgbClr val="AE1D43"/>
                </a:solidFill>
                <a:latin typeface="Franklin Gothic Demi Cond" panose="020B0706030402020204" pitchFamily="34" charset="0"/>
              </a:rPr>
              <a:t>National Firefighter Registry (NFR) for Cancer </a:t>
            </a:r>
          </a:p>
        </p:txBody>
      </p:sp>
      <p:pic>
        <p:nvPicPr>
          <p:cNvPr id="11" name="Picture 10" descr="Text&#10;&#10;Description automatically generated">
            <a:extLst>
              <a:ext uri="{FF2B5EF4-FFF2-40B4-BE49-F238E27FC236}">
                <a16:creationId xmlns:a16="http://schemas.microsoft.com/office/drawing/2014/main" id="{F50B2892-983E-4244-8C30-81F6B3111E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9751" y="1629742"/>
            <a:ext cx="4032249" cy="1814512"/>
          </a:xfrm>
          <a:prstGeom prst="rect">
            <a:avLst/>
          </a:prstGeom>
        </p:spPr>
      </p:pic>
      <p:sp>
        <p:nvSpPr>
          <p:cNvPr id="5" name="Content Placeholder 4">
            <a:extLst>
              <a:ext uri="{FF2B5EF4-FFF2-40B4-BE49-F238E27FC236}">
                <a16:creationId xmlns:a16="http://schemas.microsoft.com/office/drawing/2014/main" id="{13513280-EF33-4494-862B-9A0C992F1199}"/>
              </a:ext>
            </a:extLst>
          </p:cNvPr>
          <p:cNvSpPr>
            <a:spLocks noGrp="1"/>
          </p:cNvSpPr>
          <p:nvPr>
            <p:ph idx="1"/>
          </p:nvPr>
        </p:nvSpPr>
        <p:spPr>
          <a:xfrm>
            <a:off x="838200" y="4038600"/>
            <a:ext cx="11064240" cy="2548094"/>
          </a:xfrm>
        </p:spPr>
        <p:txBody>
          <a:bodyPr>
            <a:normAutofit fontScale="77500" lnSpcReduction="20000"/>
          </a:bodyPr>
          <a:lstStyle/>
          <a:p>
            <a:pPr marL="0" indent="0">
              <a:lnSpc>
                <a:spcPct val="100000"/>
              </a:lnSpc>
              <a:spcBef>
                <a:spcPts val="0"/>
              </a:spcBef>
              <a:buNone/>
            </a:pPr>
            <a:r>
              <a:rPr lang="en-US" sz="3100" dirty="0">
                <a:solidFill>
                  <a:srgbClr val="463A9E"/>
                </a:solidFill>
                <a:latin typeface="Franklin Gothic Medium Cond" panose="020B0606030402020204" pitchFamily="34" charset="0"/>
              </a:rPr>
              <a:t>Specific aims:</a:t>
            </a:r>
          </a:p>
          <a:p>
            <a:pPr marL="914400" lvl="1" indent="-457200">
              <a:lnSpc>
                <a:spcPct val="100000"/>
              </a:lnSpc>
              <a:spcBef>
                <a:spcPts val="1200"/>
              </a:spcBef>
              <a:buFont typeface="Arial" panose="020B0604020202020204" pitchFamily="34" charset="0"/>
              <a:buAutoNum type="arabicPeriod"/>
            </a:pPr>
            <a:r>
              <a:rPr lang="en-US" sz="2900" dirty="0">
                <a:solidFill>
                  <a:srgbClr val="AE1D43"/>
                </a:solidFill>
                <a:latin typeface="Franklin Gothic Medium Cond" panose="020B0606030402020204" pitchFamily="34" charset="0"/>
              </a:rPr>
              <a:t>Collect self-reported information </a:t>
            </a:r>
            <a:r>
              <a:rPr lang="en-US" sz="2900" dirty="0">
                <a:solidFill>
                  <a:srgbClr val="000000"/>
                </a:solidFill>
                <a:latin typeface="Franklin Gothic Medium Cond" panose="020B0606030402020204" pitchFamily="34" charset="0"/>
              </a:rPr>
              <a:t>on workplace &amp; personal characteristics through </a:t>
            </a:r>
            <a:r>
              <a:rPr lang="en-US" sz="2900" b="1" u="sng" dirty="0">
                <a:solidFill>
                  <a:srgbClr val="000000"/>
                </a:solidFill>
                <a:latin typeface="Franklin Gothic Medium Cond" panose="020B0606030402020204" pitchFamily="34" charset="0"/>
              </a:rPr>
              <a:t>web portal </a:t>
            </a:r>
          </a:p>
          <a:p>
            <a:pPr marL="914400" lvl="1" indent="-457200">
              <a:lnSpc>
                <a:spcPct val="100000"/>
              </a:lnSpc>
              <a:spcBef>
                <a:spcPts val="1200"/>
              </a:spcBef>
              <a:buAutoNum type="arabicPeriod"/>
            </a:pPr>
            <a:r>
              <a:rPr lang="en-US" sz="2900" dirty="0">
                <a:solidFill>
                  <a:srgbClr val="AE1D43"/>
                </a:solidFill>
                <a:latin typeface="Franklin Gothic Medium Cond" panose="020B0606030402020204" pitchFamily="34" charset="0"/>
              </a:rPr>
              <a:t>Obtain records from fire departments or agencies </a:t>
            </a:r>
            <a:r>
              <a:rPr lang="en-US" sz="2900" dirty="0">
                <a:solidFill>
                  <a:srgbClr val="000000"/>
                </a:solidFill>
                <a:latin typeface="Franklin Gothic Medium Cond" panose="020B0606030402020204" pitchFamily="34" charset="0"/>
              </a:rPr>
              <a:t>to track trends and patterns of exposure</a:t>
            </a:r>
            <a:endParaRPr lang="en-US" sz="2900" dirty="0">
              <a:solidFill>
                <a:srgbClr val="463A9E"/>
              </a:solidFill>
              <a:latin typeface="Franklin Gothic Medium Cond" panose="020B0606030402020204" pitchFamily="34" charset="0"/>
            </a:endParaRPr>
          </a:p>
          <a:p>
            <a:pPr marL="914400" lvl="1" indent="-457200">
              <a:lnSpc>
                <a:spcPct val="100000"/>
              </a:lnSpc>
              <a:spcBef>
                <a:spcPts val="1200"/>
              </a:spcBef>
              <a:buFont typeface="Arial" panose="020B0604020202020204" pitchFamily="34" charset="0"/>
              <a:buAutoNum type="arabicPeriod"/>
            </a:pPr>
            <a:r>
              <a:rPr lang="en-US" sz="2900" dirty="0">
                <a:solidFill>
                  <a:srgbClr val="AE1D43"/>
                </a:solidFill>
                <a:latin typeface="Franklin Gothic Medium Cond" panose="020B0606030402020204" pitchFamily="34" charset="0"/>
              </a:rPr>
              <a:t>Link with health information databases</a:t>
            </a:r>
            <a:r>
              <a:rPr lang="en-US" sz="2900" dirty="0">
                <a:solidFill>
                  <a:srgbClr val="463A9E"/>
                </a:solidFill>
                <a:latin typeface="Franklin Gothic Medium Cond" panose="020B0606030402020204" pitchFamily="34" charset="0"/>
              </a:rPr>
              <a:t> </a:t>
            </a:r>
            <a:r>
              <a:rPr lang="en-US" sz="2900" dirty="0">
                <a:solidFill>
                  <a:srgbClr val="000000"/>
                </a:solidFill>
                <a:latin typeface="Franklin Gothic Medium Cond" panose="020B0606030402020204" pitchFamily="34" charset="0"/>
              </a:rPr>
              <a:t>including population-based cancer registries and the National Death Index to detect cancers and deaths</a:t>
            </a:r>
          </a:p>
          <a:p>
            <a:pPr marL="457200" indent="-457200">
              <a:lnSpc>
                <a:spcPct val="100000"/>
              </a:lnSpc>
              <a:spcBef>
                <a:spcPts val="0"/>
              </a:spcBef>
              <a:buAutoNum type="arabicPeriod"/>
            </a:pPr>
            <a:endParaRPr lang="en-US" sz="2200" dirty="0">
              <a:solidFill>
                <a:srgbClr val="000000"/>
              </a:solidFill>
              <a:latin typeface="Franklin Gothic Medium Cond" panose="020B0606030402020204" pitchFamily="34" charset="0"/>
            </a:endParaRPr>
          </a:p>
          <a:p>
            <a:pPr marL="0" indent="0">
              <a:lnSpc>
                <a:spcPct val="100000"/>
              </a:lnSpc>
              <a:spcBef>
                <a:spcPts val="0"/>
              </a:spcBef>
              <a:buNone/>
            </a:pPr>
            <a:endParaRPr lang="en-US" sz="2200" dirty="0">
              <a:solidFill>
                <a:srgbClr val="000000"/>
              </a:solidFill>
              <a:latin typeface="Franklin Gothic Medium Cond" panose="020B0606030402020204" pitchFamily="34" charset="0"/>
            </a:endParaRPr>
          </a:p>
          <a:p>
            <a:pPr marL="0" indent="0">
              <a:lnSpc>
                <a:spcPct val="100000"/>
              </a:lnSpc>
              <a:spcBef>
                <a:spcPts val="0"/>
              </a:spcBef>
              <a:buNone/>
            </a:pPr>
            <a:endParaRPr lang="en-US" sz="2200" dirty="0">
              <a:solidFill>
                <a:srgbClr val="463A9E"/>
              </a:solidFill>
              <a:latin typeface="Franklin Gothic Medium Cond" panose="020B0606030402020204" pitchFamily="34" charset="0"/>
            </a:endParaRPr>
          </a:p>
          <a:p>
            <a:pPr marL="0" indent="0">
              <a:lnSpc>
                <a:spcPct val="100000"/>
              </a:lnSpc>
              <a:spcBef>
                <a:spcPts val="0"/>
              </a:spcBef>
              <a:buNone/>
            </a:pPr>
            <a:endParaRPr lang="en-US" sz="2200" dirty="0">
              <a:solidFill>
                <a:srgbClr val="463A9E"/>
              </a:solidFill>
              <a:latin typeface="Franklin Gothic Medium Cond" panose="020B0606030402020204" pitchFamily="34" charset="0"/>
            </a:endParaRPr>
          </a:p>
        </p:txBody>
      </p:sp>
      <p:sp>
        <p:nvSpPr>
          <p:cNvPr id="9" name="Content Placeholder 4">
            <a:extLst>
              <a:ext uri="{FF2B5EF4-FFF2-40B4-BE49-F238E27FC236}">
                <a16:creationId xmlns:a16="http://schemas.microsoft.com/office/drawing/2014/main" id="{8EB22B69-8A32-48F3-BF47-91DE11BBB070}"/>
              </a:ext>
            </a:extLst>
          </p:cNvPr>
          <p:cNvSpPr txBox="1">
            <a:spLocks/>
          </p:cNvSpPr>
          <p:nvPr/>
        </p:nvSpPr>
        <p:spPr>
          <a:xfrm>
            <a:off x="838200" y="1349828"/>
            <a:ext cx="7524750" cy="28325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400" dirty="0">
                <a:solidFill>
                  <a:srgbClr val="463A9E"/>
                </a:solidFill>
                <a:latin typeface="Franklin Gothic Medium Cond" panose="020B0606030402020204" pitchFamily="34" charset="0"/>
              </a:rPr>
              <a:t>Mission: </a:t>
            </a:r>
            <a:r>
              <a:rPr lang="en-US" sz="2400" dirty="0">
                <a:latin typeface="Franklin Gothic Medium Cond" panose="020B0606030402020204" pitchFamily="34" charset="0"/>
              </a:rPr>
              <a:t>To generate detailed knowledge about cancer in the fire service through a voluntary registry that reflects our nation’s diverse firefighters. </a:t>
            </a:r>
          </a:p>
          <a:p>
            <a:pPr marL="0" indent="0">
              <a:lnSpc>
                <a:spcPct val="100000"/>
              </a:lnSpc>
              <a:spcBef>
                <a:spcPts val="0"/>
              </a:spcBef>
              <a:buFont typeface="Arial" panose="020B0604020202020204" pitchFamily="34" charset="0"/>
              <a:buNone/>
            </a:pPr>
            <a:endParaRPr lang="en-US" sz="2400" dirty="0">
              <a:latin typeface="Franklin Gothic Medium Cond" panose="020B0606030402020204" pitchFamily="34" charset="0"/>
            </a:endParaRPr>
          </a:p>
          <a:p>
            <a:pPr marL="0" indent="0">
              <a:lnSpc>
                <a:spcPct val="100000"/>
              </a:lnSpc>
              <a:spcBef>
                <a:spcPts val="0"/>
              </a:spcBef>
              <a:buFont typeface="Arial" panose="020B0604020202020204" pitchFamily="34" charset="0"/>
              <a:buNone/>
            </a:pPr>
            <a:r>
              <a:rPr lang="en-US" sz="2400" dirty="0">
                <a:solidFill>
                  <a:srgbClr val="463A9E"/>
                </a:solidFill>
                <a:latin typeface="Franklin Gothic Medium Cond" panose="020B0606030402020204" pitchFamily="34" charset="0"/>
              </a:rPr>
              <a:t>Vision: </a:t>
            </a:r>
            <a:r>
              <a:rPr lang="en-US" sz="2400" dirty="0">
                <a:latin typeface="Franklin Gothic Medium Cond" panose="020B0606030402020204" pitchFamily="34" charset="0"/>
              </a:rPr>
              <a:t>To equip the fire service and public health communities with the knowledge they need to reduce cancer in firefighters.</a:t>
            </a:r>
            <a:br>
              <a:rPr lang="en-US" sz="2400" dirty="0">
                <a:latin typeface="Franklin Gothic Medium Cond" panose="020B0606030402020204" pitchFamily="34" charset="0"/>
              </a:rPr>
            </a:br>
            <a:endParaRPr lang="en-US" sz="2400" dirty="0">
              <a:latin typeface="Franklin Gothic Medium Cond" panose="020B0606030402020204" pitchFamily="34" charset="0"/>
            </a:endParaRPr>
          </a:p>
        </p:txBody>
      </p:sp>
    </p:spTree>
    <p:extLst>
      <p:ext uri="{BB962C8B-B14F-4D97-AF65-F5344CB8AC3E}">
        <p14:creationId xmlns:p14="http://schemas.microsoft.com/office/powerpoint/2010/main" val="276561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FF3F1-E65A-42DD-8F9B-94A279636A3F}"/>
              </a:ext>
            </a:extLst>
          </p:cNvPr>
          <p:cNvSpPr>
            <a:spLocks noGrp="1"/>
          </p:cNvSpPr>
          <p:nvPr>
            <p:ph type="title"/>
          </p:nvPr>
        </p:nvSpPr>
        <p:spPr>
          <a:xfrm>
            <a:off x="202020" y="3752849"/>
            <a:ext cx="2147776" cy="2452687"/>
          </a:xfrm>
        </p:spPr>
        <p:txBody>
          <a:bodyPr anchor="ctr">
            <a:normAutofit/>
          </a:bodyPr>
          <a:lstStyle/>
          <a:p>
            <a:r>
              <a:rPr lang="en-US" sz="4000" dirty="0">
                <a:solidFill>
                  <a:srgbClr val="AE1D43"/>
                </a:solidFill>
                <a:latin typeface="Franklin Gothic Demi Cond" panose="020B0706030402020204" pitchFamily="34" charset="0"/>
              </a:rPr>
              <a:t>The missing piece</a:t>
            </a:r>
          </a:p>
        </p:txBody>
      </p:sp>
      <p:pic>
        <p:nvPicPr>
          <p:cNvPr id="5" name="Picture 4" descr="Puzzle pieces">
            <a:extLst>
              <a:ext uri="{FF2B5EF4-FFF2-40B4-BE49-F238E27FC236}">
                <a16:creationId xmlns:a16="http://schemas.microsoft.com/office/drawing/2014/main" id="{1F0E71AD-4DE0-42BA-8A15-04CA400B7E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4155" b="30079"/>
          <a:stretch/>
        </p:blipFill>
        <p:spPr>
          <a:xfrm>
            <a:off x="20" y="10"/>
            <a:ext cx="12191980" cy="3585401"/>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4F42511-E4FB-48AE-8605-8DA7B87D5B8B}"/>
              </a:ext>
            </a:extLst>
          </p:cNvPr>
          <p:cNvSpPr>
            <a:spLocks noGrp="1"/>
          </p:cNvSpPr>
          <p:nvPr>
            <p:ph idx="1"/>
          </p:nvPr>
        </p:nvSpPr>
        <p:spPr>
          <a:xfrm>
            <a:off x="2240852" y="3429000"/>
            <a:ext cx="9948530" cy="3224463"/>
          </a:xfrm>
        </p:spPr>
        <p:txBody>
          <a:bodyPr anchor="ctr">
            <a:noAutofit/>
          </a:bodyPr>
          <a:lstStyle/>
          <a:p>
            <a:pPr marL="0" indent="0">
              <a:spcBef>
                <a:spcPts val="600"/>
              </a:spcBef>
              <a:buNone/>
            </a:pPr>
            <a:r>
              <a:rPr lang="en-US" dirty="0">
                <a:solidFill>
                  <a:srgbClr val="463A9E"/>
                </a:solidFill>
                <a:latin typeface="Franklin Gothic Medium Cond" panose="020B0606030402020204" pitchFamily="34" charset="0"/>
              </a:rPr>
              <a:t>In the United States:</a:t>
            </a:r>
          </a:p>
          <a:p>
            <a:pPr>
              <a:spcBef>
                <a:spcPts val="600"/>
              </a:spcBef>
            </a:pPr>
            <a:r>
              <a:rPr lang="en-US" sz="2400" dirty="0">
                <a:latin typeface="Franklin Gothic Medium Cond" panose="020B0606030402020204" pitchFamily="34" charset="0"/>
              </a:rPr>
              <a:t>Cancer reportable in all 50 states</a:t>
            </a:r>
          </a:p>
          <a:p>
            <a:r>
              <a:rPr lang="en-US" sz="2400" dirty="0">
                <a:latin typeface="Franklin Gothic Medium Cond" panose="020B0606030402020204" pitchFamily="34" charset="0"/>
              </a:rPr>
              <a:t>States do not collect detailed information about occupation</a:t>
            </a:r>
          </a:p>
          <a:p>
            <a:r>
              <a:rPr lang="en-US" sz="2400" dirty="0">
                <a:latin typeface="Franklin Gothic Medium Cond" panose="020B0606030402020204" pitchFamily="34" charset="0"/>
              </a:rPr>
              <a:t>NFR allows someone to register as a firefighter and provide details about their work history and other factors</a:t>
            </a:r>
          </a:p>
          <a:p>
            <a:r>
              <a:rPr lang="en-US" sz="2400" dirty="0">
                <a:latin typeface="Franklin Gothic Medium Cond" panose="020B0606030402020204" pitchFamily="34" charset="0"/>
              </a:rPr>
              <a:t>Makes it possible to study the relationship between “firefighting” and “cancer”</a:t>
            </a:r>
          </a:p>
        </p:txBody>
      </p:sp>
      <p:sp>
        <p:nvSpPr>
          <p:cNvPr id="4" name="TextBox 3">
            <a:extLst>
              <a:ext uri="{FF2B5EF4-FFF2-40B4-BE49-F238E27FC236}">
                <a16:creationId xmlns:a16="http://schemas.microsoft.com/office/drawing/2014/main" id="{BA12DE14-6DB4-436B-BA54-20CC3F328640}"/>
              </a:ext>
            </a:extLst>
          </p:cNvPr>
          <p:cNvSpPr txBox="1"/>
          <p:nvPr/>
        </p:nvSpPr>
        <p:spPr>
          <a:xfrm>
            <a:off x="5522795" y="1511236"/>
            <a:ext cx="338464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Franklin Gothic Demi Cond" panose="020B0706030402020204" pitchFamily="34" charset="0"/>
                <a:ea typeface="+mn-ea"/>
                <a:cs typeface="+mn-cs"/>
              </a:rPr>
              <a:t>Firefighter</a:t>
            </a:r>
          </a:p>
        </p:txBody>
      </p:sp>
      <p:sp>
        <p:nvSpPr>
          <p:cNvPr id="7" name="TextBox 6">
            <a:extLst>
              <a:ext uri="{FF2B5EF4-FFF2-40B4-BE49-F238E27FC236}">
                <a16:creationId xmlns:a16="http://schemas.microsoft.com/office/drawing/2014/main" id="{1685C421-C006-4C48-8044-17DB8B1D73E6}"/>
              </a:ext>
            </a:extLst>
          </p:cNvPr>
          <p:cNvSpPr txBox="1"/>
          <p:nvPr/>
        </p:nvSpPr>
        <p:spPr>
          <a:xfrm>
            <a:off x="109182" y="302314"/>
            <a:ext cx="330275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Demi Cond" panose="020B0706030402020204" pitchFamily="34" charset="0"/>
                <a:ea typeface="+mn-ea"/>
                <a:cs typeface="+mn-cs"/>
              </a:rPr>
              <a:t>Occupational exposures</a:t>
            </a:r>
          </a:p>
        </p:txBody>
      </p:sp>
      <p:sp>
        <p:nvSpPr>
          <p:cNvPr id="8" name="TextBox 7">
            <a:extLst>
              <a:ext uri="{FF2B5EF4-FFF2-40B4-BE49-F238E27FC236}">
                <a16:creationId xmlns:a16="http://schemas.microsoft.com/office/drawing/2014/main" id="{9B182A24-905B-47C3-BB1D-A045F96EE896}"/>
              </a:ext>
            </a:extLst>
          </p:cNvPr>
          <p:cNvSpPr txBox="1"/>
          <p:nvPr/>
        </p:nvSpPr>
        <p:spPr>
          <a:xfrm>
            <a:off x="10184022" y="0"/>
            <a:ext cx="211714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Demi Cond" panose="020B0706030402020204" pitchFamily="34" charset="0"/>
                <a:ea typeface="+mn-ea"/>
                <a:cs typeface="+mn-cs"/>
              </a:rPr>
              <a:t>Cancer</a:t>
            </a:r>
          </a:p>
        </p:txBody>
      </p:sp>
      <p:cxnSp>
        <p:nvCxnSpPr>
          <p:cNvPr id="10" name="Straight Arrow Connector 9">
            <a:extLst>
              <a:ext uri="{FF2B5EF4-FFF2-40B4-BE49-F238E27FC236}">
                <a16:creationId xmlns:a16="http://schemas.microsoft.com/office/drawing/2014/main" id="{863B0B98-E8D1-4C84-B37D-4D4573BDD686}"/>
              </a:ext>
            </a:extLst>
          </p:cNvPr>
          <p:cNvCxnSpPr/>
          <p:nvPr/>
        </p:nvCxnSpPr>
        <p:spPr>
          <a:xfrm flipH="1">
            <a:off x="600501" y="1379532"/>
            <a:ext cx="313899" cy="14728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278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8841" y="1167063"/>
            <a:ext cx="6858675" cy="3946357"/>
          </a:xfrm>
        </p:spPr>
        <p:txBody>
          <a:bodyPr vert="horz" lIns="91440" tIns="45720" rIns="91440" bIns="45720" rtlCol="0">
            <a:normAutofit/>
          </a:bodyPr>
          <a:lstStyle/>
          <a:p>
            <a:pPr marL="0">
              <a:spcBef>
                <a:spcPts val="0"/>
              </a:spcBef>
              <a:spcAft>
                <a:spcPts val="400"/>
              </a:spcAft>
            </a:pPr>
            <a:r>
              <a:rPr lang="en-US" sz="3200" dirty="0"/>
              <a:t>Visit web portal </a:t>
            </a:r>
            <a:r>
              <a:rPr lang="en-US" sz="3200" u="sng" dirty="0">
                <a:solidFill>
                  <a:srgbClr val="0F56DC"/>
                </a:solidFill>
              </a:rPr>
              <a:t>NFR.cdc.gov</a:t>
            </a:r>
          </a:p>
          <a:p>
            <a:pPr marL="0">
              <a:spcBef>
                <a:spcPts val="0"/>
              </a:spcBef>
              <a:spcAft>
                <a:spcPts val="400"/>
              </a:spcAft>
            </a:pPr>
            <a:r>
              <a:rPr lang="en-US" sz="3200" dirty="0"/>
              <a:t>Confirm eligibility and click Login.gov </a:t>
            </a:r>
          </a:p>
          <a:p>
            <a:pPr marL="0">
              <a:spcBef>
                <a:spcPts val="0"/>
              </a:spcBef>
              <a:spcAft>
                <a:spcPts val="400"/>
              </a:spcAft>
            </a:pPr>
            <a:r>
              <a:rPr lang="en-US" sz="3200" dirty="0"/>
              <a:t>Create account</a:t>
            </a:r>
          </a:p>
          <a:p>
            <a:pPr marL="0">
              <a:spcBef>
                <a:spcPts val="0"/>
              </a:spcBef>
              <a:spcAft>
                <a:spcPts val="400"/>
              </a:spcAft>
            </a:pPr>
            <a:r>
              <a:rPr lang="en-US" sz="3200" dirty="0"/>
              <a:t>Read and sign consent form</a:t>
            </a:r>
          </a:p>
          <a:p>
            <a:pPr marL="0">
              <a:spcBef>
                <a:spcPts val="0"/>
              </a:spcBef>
              <a:spcAft>
                <a:spcPts val="400"/>
              </a:spcAft>
            </a:pPr>
            <a:r>
              <a:rPr lang="en-US" sz="3200" dirty="0"/>
              <a:t>Fill out user profile</a:t>
            </a:r>
          </a:p>
          <a:p>
            <a:pPr marL="0">
              <a:spcBef>
                <a:spcPts val="0"/>
              </a:spcBef>
              <a:spcAft>
                <a:spcPts val="400"/>
              </a:spcAft>
            </a:pPr>
            <a:r>
              <a:rPr lang="en-US" sz="3200" dirty="0"/>
              <a:t>Complete the questionnaire</a:t>
            </a:r>
          </a:p>
          <a:p>
            <a:pPr marL="744538" lvl="1" indent="-365125">
              <a:spcBef>
                <a:spcPts val="0"/>
              </a:spcBef>
              <a:spcAft>
                <a:spcPts val="400"/>
              </a:spcAft>
            </a:pPr>
            <a:r>
              <a:rPr lang="en-US" sz="2400" dirty="0"/>
              <a:t>Demographics, work history, health history, lifestyle</a:t>
            </a:r>
          </a:p>
          <a:p>
            <a:pPr>
              <a:spcBef>
                <a:spcPts val="200"/>
              </a:spcBef>
              <a:spcAft>
                <a:spcPts val="400"/>
              </a:spcAft>
            </a:pPr>
            <a:endParaRPr lang="en-US" sz="2800" dirty="0"/>
          </a:p>
        </p:txBody>
      </p:sp>
      <p:sp>
        <p:nvSpPr>
          <p:cNvPr id="4" name="TextBox 3">
            <a:extLst>
              <a:ext uri="{FF2B5EF4-FFF2-40B4-BE49-F238E27FC236}">
                <a16:creationId xmlns:a16="http://schemas.microsoft.com/office/drawing/2014/main" id="{D68451F8-6ED7-49D5-8885-62BC9BF81885}"/>
              </a:ext>
            </a:extLst>
          </p:cNvPr>
          <p:cNvSpPr txBox="1"/>
          <p:nvPr/>
        </p:nvSpPr>
        <p:spPr>
          <a:xfrm>
            <a:off x="6096000" y="4955963"/>
            <a:ext cx="4060153" cy="646331"/>
          </a:xfrm>
          <a:prstGeom prst="rect">
            <a:avLst/>
          </a:prstGeom>
          <a:noFill/>
        </p:spPr>
        <p:txBody>
          <a:bodyPr wrap="square" rtlCol="0">
            <a:spAutoFit/>
          </a:bodyPr>
          <a:lstStyle/>
          <a:p>
            <a:pPr algn="ctr"/>
            <a:r>
              <a:rPr lang="en-US" sz="3600" b="1" dirty="0">
                <a:solidFill>
                  <a:srgbClr val="463A9E"/>
                </a:solidFill>
                <a:latin typeface="Ink Free" panose="03080402000500000000" pitchFamily="66" charset="0"/>
              </a:rPr>
              <a:t>30 – 45 minutes</a:t>
            </a:r>
          </a:p>
        </p:txBody>
      </p:sp>
      <p:pic>
        <p:nvPicPr>
          <p:cNvPr id="7" name="Picture 6">
            <a:extLst>
              <a:ext uri="{FF2B5EF4-FFF2-40B4-BE49-F238E27FC236}">
                <a16:creationId xmlns:a16="http://schemas.microsoft.com/office/drawing/2014/main" id="{72E66D14-DD52-8BE5-8BF0-8C210E225DE7}"/>
              </a:ext>
            </a:extLst>
          </p:cNvPr>
          <p:cNvPicPr>
            <a:picLocks noChangeAspect="1"/>
          </p:cNvPicPr>
          <p:nvPr/>
        </p:nvPicPr>
        <p:blipFill>
          <a:blip r:embed="rId3"/>
          <a:stretch>
            <a:fillRect/>
          </a:stretch>
        </p:blipFill>
        <p:spPr>
          <a:xfrm>
            <a:off x="286605" y="0"/>
            <a:ext cx="4696450" cy="6437093"/>
          </a:xfrm>
          <a:prstGeom prst="rect">
            <a:avLst/>
          </a:prstGeom>
        </p:spPr>
      </p:pic>
      <p:sp>
        <p:nvSpPr>
          <p:cNvPr id="8" name="Title 1">
            <a:extLst>
              <a:ext uri="{FF2B5EF4-FFF2-40B4-BE49-F238E27FC236}">
                <a16:creationId xmlns:a16="http://schemas.microsoft.com/office/drawing/2014/main" id="{3A8F19F7-4D62-0C19-D5D3-FB74A3D8911E}"/>
              </a:ext>
            </a:extLst>
          </p:cNvPr>
          <p:cNvSpPr txBox="1">
            <a:spLocks/>
          </p:cNvSpPr>
          <p:nvPr/>
        </p:nvSpPr>
        <p:spPr>
          <a:xfrm>
            <a:off x="4571982" y="138223"/>
            <a:ext cx="7620017" cy="677636"/>
          </a:xfrm>
          <a:prstGeom prst="rect">
            <a:avLst/>
          </a:prstGeom>
        </p:spPr>
        <p:txBody>
          <a:bodyPr/>
          <a:lstStyle>
            <a:lvl1pPr algn="ctr" defTabSz="685800" rtl="0" eaLnBrk="0" fontAlgn="base" hangingPunct="0">
              <a:lnSpc>
                <a:spcPct val="90000"/>
              </a:lnSpc>
              <a:spcBef>
                <a:spcPct val="0"/>
              </a:spcBef>
              <a:spcAft>
                <a:spcPct val="0"/>
              </a:spcAft>
              <a:defRPr sz="4200" b="1" kern="1200">
                <a:solidFill>
                  <a:schemeClr val="bg1"/>
                </a:solidFill>
                <a:latin typeface="Arial" panose="020B0604020202020204" pitchFamily="34" charset="0"/>
                <a:ea typeface="+mj-ea"/>
                <a:cs typeface="Arial" panose="020B0604020202020204" pitchFamily="34" charset="0"/>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sz="4800" b="0" dirty="0">
                <a:solidFill>
                  <a:srgbClr val="AE1D43"/>
                </a:solidFill>
                <a:latin typeface="Franklin Gothic Demi Cond" panose="020B0706030402020204" pitchFamily="34" charset="0"/>
              </a:rPr>
              <a:t>Enrolling</a:t>
            </a:r>
          </a:p>
        </p:txBody>
      </p:sp>
      <p:sp>
        <p:nvSpPr>
          <p:cNvPr id="5" name="TextBox 4">
            <a:extLst>
              <a:ext uri="{FF2B5EF4-FFF2-40B4-BE49-F238E27FC236}">
                <a16:creationId xmlns:a16="http://schemas.microsoft.com/office/drawing/2014/main" id="{F118F1A5-D7D2-D9FF-4361-C57782884010}"/>
              </a:ext>
            </a:extLst>
          </p:cNvPr>
          <p:cNvSpPr txBox="1"/>
          <p:nvPr/>
        </p:nvSpPr>
        <p:spPr>
          <a:xfrm>
            <a:off x="2501770" y="5693439"/>
            <a:ext cx="6651321" cy="954107"/>
          </a:xfrm>
          <a:prstGeom prst="rect">
            <a:avLst/>
          </a:prstGeom>
          <a:solidFill>
            <a:schemeClr val="bg1"/>
          </a:solidFill>
          <a:ln w="38100">
            <a:solidFill>
              <a:schemeClr val="tx1">
                <a:lumMod val="95000"/>
                <a:lumOff val="5000"/>
              </a:schemeClr>
            </a:solidFill>
          </a:ln>
        </p:spPr>
        <p:txBody>
          <a:bodyPr wrap="square" rtlCol="0">
            <a:spAutoFit/>
          </a:bodyPr>
          <a:lstStyle/>
          <a:p>
            <a:pPr algn="ctr"/>
            <a:r>
              <a:rPr lang="en-US" sz="2800" dirty="0"/>
              <a:t>Launched in April 2023</a:t>
            </a:r>
          </a:p>
          <a:p>
            <a:pPr algn="ctr"/>
            <a:r>
              <a:rPr lang="en-US" sz="2800" dirty="0"/>
              <a:t>&gt;6400 firefighters have signed up so far!</a:t>
            </a:r>
          </a:p>
        </p:txBody>
      </p:sp>
      <p:sp>
        <p:nvSpPr>
          <p:cNvPr id="6" name="Oval 5">
            <a:extLst>
              <a:ext uri="{FF2B5EF4-FFF2-40B4-BE49-F238E27FC236}">
                <a16:creationId xmlns:a16="http://schemas.microsoft.com/office/drawing/2014/main" id="{BBD4BD1E-ABED-EA7C-5F38-D6C5AF942FEE}"/>
              </a:ext>
            </a:extLst>
          </p:cNvPr>
          <p:cNvSpPr/>
          <p:nvPr/>
        </p:nvSpPr>
        <p:spPr>
          <a:xfrm>
            <a:off x="2406235" y="5187983"/>
            <a:ext cx="1510672" cy="41431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21128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087B9-ECEA-4C1A-84A4-F246E8AC6828}"/>
              </a:ext>
            </a:extLst>
          </p:cNvPr>
          <p:cNvSpPr>
            <a:spLocks noGrp="1"/>
          </p:cNvSpPr>
          <p:nvPr>
            <p:ph type="title"/>
          </p:nvPr>
        </p:nvSpPr>
        <p:spPr>
          <a:xfrm>
            <a:off x="838200" y="127034"/>
            <a:ext cx="10515600" cy="984184"/>
          </a:xfrm>
        </p:spPr>
        <p:txBody>
          <a:bodyPr>
            <a:normAutofit/>
          </a:bodyPr>
          <a:lstStyle/>
          <a:p>
            <a:r>
              <a:rPr lang="en-US" dirty="0">
                <a:solidFill>
                  <a:srgbClr val="AE1D43"/>
                </a:solidFill>
                <a:latin typeface="Franklin Gothic Demi Cond" panose="020B0706030402020204" pitchFamily="34" charset="0"/>
              </a:rPr>
              <a:t>Enrollment Tip Sheet</a:t>
            </a:r>
          </a:p>
        </p:txBody>
      </p:sp>
      <p:pic>
        <p:nvPicPr>
          <p:cNvPr id="7" name="Picture 6">
            <a:extLst>
              <a:ext uri="{FF2B5EF4-FFF2-40B4-BE49-F238E27FC236}">
                <a16:creationId xmlns:a16="http://schemas.microsoft.com/office/drawing/2014/main" id="{08A3EA22-A543-686B-4C8D-566BC0B0BF12}"/>
              </a:ext>
            </a:extLst>
          </p:cNvPr>
          <p:cNvPicPr>
            <a:picLocks noChangeAspect="1"/>
          </p:cNvPicPr>
          <p:nvPr/>
        </p:nvPicPr>
        <p:blipFill>
          <a:blip r:embed="rId3"/>
          <a:stretch>
            <a:fillRect/>
          </a:stretch>
        </p:blipFill>
        <p:spPr>
          <a:xfrm>
            <a:off x="981146" y="1111217"/>
            <a:ext cx="4333875" cy="5619750"/>
          </a:xfrm>
          <a:prstGeom prst="rect">
            <a:avLst/>
          </a:prstGeom>
        </p:spPr>
      </p:pic>
      <p:pic>
        <p:nvPicPr>
          <p:cNvPr id="10" name="Picture 9">
            <a:extLst>
              <a:ext uri="{FF2B5EF4-FFF2-40B4-BE49-F238E27FC236}">
                <a16:creationId xmlns:a16="http://schemas.microsoft.com/office/drawing/2014/main" id="{6A8A47F9-CA85-1C7F-884B-1B8134657025}"/>
              </a:ext>
            </a:extLst>
          </p:cNvPr>
          <p:cNvPicPr>
            <a:picLocks noChangeAspect="1"/>
          </p:cNvPicPr>
          <p:nvPr/>
        </p:nvPicPr>
        <p:blipFill>
          <a:blip r:embed="rId4"/>
          <a:stretch>
            <a:fillRect/>
          </a:stretch>
        </p:blipFill>
        <p:spPr>
          <a:xfrm>
            <a:off x="5826100" y="1125504"/>
            <a:ext cx="4333875" cy="5591175"/>
          </a:xfrm>
          <a:prstGeom prst="rect">
            <a:avLst/>
          </a:prstGeom>
        </p:spPr>
      </p:pic>
    </p:spTree>
    <p:extLst>
      <p:ext uri="{BB962C8B-B14F-4D97-AF65-F5344CB8AC3E}">
        <p14:creationId xmlns:p14="http://schemas.microsoft.com/office/powerpoint/2010/main" val="294728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3BFD8A-3F7E-4F4E-B21E-7C59BE4B0ED3}"/>
              </a:ext>
            </a:extLst>
          </p:cNvPr>
          <p:cNvSpPr>
            <a:spLocks noGrp="1"/>
          </p:cNvSpPr>
          <p:nvPr>
            <p:ph idx="1"/>
          </p:nvPr>
        </p:nvSpPr>
        <p:spPr>
          <a:xfrm>
            <a:off x="409074" y="1624262"/>
            <a:ext cx="4902628" cy="4393765"/>
          </a:xfrm>
        </p:spPr>
        <p:txBody>
          <a:bodyPr>
            <a:normAutofit/>
          </a:bodyPr>
          <a:lstStyle/>
          <a:p>
            <a:r>
              <a:rPr lang="en-US" sz="3600" b="1" dirty="0"/>
              <a:t>ALL firefighters!</a:t>
            </a:r>
          </a:p>
          <a:p>
            <a:pPr lvl="1"/>
            <a:r>
              <a:rPr lang="en-US" sz="3200" dirty="0"/>
              <a:t>Active and retired</a:t>
            </a:r>
          </a:p>
          <a:p>
            <a:pPr lvl="1"/>
            <a:r>
              <a:rPr lang="en-US" sz="3200" dirty="0"/>
              <a:t>Career and volunteer</a:t>
            </a:r>
          </a:p>
          <a:p>
            <a:pPr lvl="1"/>
            <a:r>
              <a:rPr lang="en-US" sz="3200" dirty="0"/>
              <a:t>Structural, wildland, or other specialties</a:t>
            </a:r>
          </a:p>
          <a:p>
            <a:pPr lvl="1"/>
            <a:r>
              <a:rPr lang="en-US" sz="3200" dirty="0"/>
              <a:t>Those with or without cancer</a:t>
            </a:r>
            <a:br>
              <a:rPr lang="en-US" sz="3200" dirty="0"/>
            </a:br>
            <a:endParaRPr lang="en-US" sz="3200" dirty="0"/>
          </a:p>
          <a:p>
            <a:endParaRPr lang="en-US" sz="3600" dirty="0"/>
          </a:p>
          <a:p>
            <a:endParaRPr lang="en-US" sz="3600" dirty="0"/>
          </a:p>
        </p:txBody>
      </p:sp>
      <p:pic>
        <p:nvPicPr>
          <p:cNvPr id="5" name="Picture 4" descr="A group of people wearing helmets&#10;&#10;Description automatically generated with medium confidence">
            <a:extLst>
              <a:ext uri="{FF2B5EF4-FFF2-40B4-BE49-F238E27FC236}">
                <a16:creationId xmlns:a16="http://schemas.microsoft.com/office/drawing/2014/main" id="{74719A8A-AEE2-4695-BEB3-26B53D2EDD3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4344" r="870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itle 3">
            <a:extLst>
              <a:ext uri="{FF2B5EF4-FFF2-40B4-BE49-F238E27FC236}">
                <a16:creationId xmlns:a16="http://schemas.microsoft.com/office/drawing/2014/main" id="{869944E4-5F52-B45F-F7EB-DC9586C9FB34}"/>
              </a:ext>
            </a:extLst>
          </p:cNvPr>
          <p:cNvSpPr>
            <a:spLocks noGrp="1"/>
          </p:cNvSpPr>
          <p:nvPr>
            <p:ph type="title"/>
          </p:nvPr>
        </p:nvSpPr>
        <p:spPr>
          <a:xfrm>
            <a:off x="138223" y="324854"/>
            <a:ext cx="5837275" cy="767732"/>
          </a:xfrm>
        </p:spPr>
        <p:txBody>
          <a:bodyPr>
            <a:normAutofit/>
          </a:bodyPr>
          <a:lstStyle/>
          <a:p>
            <a:pPr algn="ctr"/>
            <a:r>
              <a:rPr lang="en-US" sz="4800" dirty="0">
                <a:solidFill>
                  <a:srgbClr val="AE1D43"/>
                </a:solidFill>
                <a:latin typeface="Franklin Gothic Demi Cond" panose="020B0706030402020204" pitchFamily="34" charset="0"/>
              </a:rPr>
              <a:t>Who’s eligible?</a:t>
            </a:r>
          </a:p>
        </p:txBody>
      </p:sp>
    </p:spTree>
    <p:extLst>
      <p:ext uri="{BB962C8B-B14F-4D97-AF65-F5344CB8AC3E}">
        <p14:creationId xmlns:p14="http://schemas.microsoft.com/office/powerpoint/2010/main" val="423889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8F7013FE-B3DD-2542-B529-BC27C6EEAC79}"/>
              </a:ext>
            </a:extLst>
          </p:cNvPr>
          <p:cNvGraphicFramePr>
            <a:graphicFrameLocks noGrp="1"/>
          </p:cNvGraphicFramePr>
          <p:nvPr>
            <p:ph idx="1"/>
          </p:nvPr>
        </p:nvGraphicFramePr>
        <p:xfrm>
          <a:off x="730420" y="1078227"/>
          <a:ext cx="10506456" cy="4992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4D1DBADD-1714-EC9E-A424-D264D864A1B3}"/>
              </a:ext>
            </a:extLst>
          </p:cNvPr>
          <p:cNvSpPr>
            <a:spLocks noGrp="1"/>
          </p:cNvSpPr>
          <p:nvPr>
            <p:ph type="title"/>
          </p:nvPr>
        </p:nvSpPr>
        <p:spPr/>
        <p:txBody>
          <a:bodyPr>
            <a:normAutofit/>
          </a:bodyPr>
          <a:lstStyle/>
          <a:p>
            <a:r>
              <a:rPr lang="en-US" sz="4800" dirty="0">
                <a:solidFill>
                  <a:srgbClr val="AE1D43"/>
                </a:solidFill>
                <a:latin typeface="Franklin Gothic Demi Cond" panose="020B0706030402020204" pitchFamily="34" charset="0"/>
              </a:rPr>
              <a:t>Data security</a:t>
            </a:r>
          </a:p>
        </p:txBody>
      </p:sp>
    </p:spTree>
    <p:extLst>
      <p:ext uri="{BB962C8B-B14F-4D97-AF65-F5344CB8AC3E}">
        <p14:creationId xmlns:p14="http://schemas.microsoft.com/office/powerpoint/2010/main" val="92900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EH_ATSDR_combined">
  <a:themeElements>
    <a:clrScheme name="Custom 14">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1_NCEH_ATSDR_combined">
  <a:themeElements>
    <a:clrScheme name="Custom 14">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2_NCEH_ATSDR_combined">
  <a:themeElements>
    <a:clrScheme name="Custom 14">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3_NCEH_ATSDR_combined">
  <a:themeElements>
    <a:clrScheme name="Custom 14">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4_NCEH_ATSDR_combined">
  <a:themeElements>
    <a:clrScheme name="Custom 14">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5_NCEH_ATSDR_combined">
  <a:themeElements>
    <a:clrScheme name="Custom 14">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72BC3D-0764-4CEE-8052-96026B44D3E6}">
  <ds:schemaRefs>
    <ds:schemaRef ds:uri="http://schemas.microsoft.com/sharepoint/v3/contenttype/forms"/>
  </ds:schemaRefs>
</ds:datastoreItem>
</file>

<file path=customXml/itemProps2.xml><?xml version="1.0" encoding="utf-8"?>
<ds:datastoreItem xmlns:ds="http://schemas.openxmlformats.org/officeDocument/2006/customXml" ds:itemID="{E464A1A9-67A2-47FF-94BE-F0D639638FDE}">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9D50276-51AC-45A8-854A-168C3550F74E}">
  <ds:schemaRefs>
    <ds:schemaRef ds:uri="http://www.w3.org/XML/1998/namespace"/>
    <ds:schemaRef ds:uri="http://purl.org/dc/elements/1.1/"/>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4404</TotalTime>
  <Words>1371</Words>
  <Application>Microsoft Office PowerPoint</Application>
  <PresentationFormat>Widescreen</PresentationFormat>
  <Paragraphs>104</Paragraphs>
  <Slides>11</Slides>
  <Notes>11</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11</vt:i4>
      </vt:variant>
    </vt:vector>
  </HeadingPairs>
  <TitlesOfParts>
    <vt:vector size="28" baseType="lpstr">
      <vt:lpstr>Arial</vt:lpstr>
      <vt:lpstr>Calibri</vt:lpstr>
      <vt:lpstr>Calibri Light</vt:lpstr>
      <vt:lpstr>Courier New</vt:lpstr>
      <vt:lpstr>Franklin Gothic Demi Cond</vt:lpstr>
      <vt:lpstr>Franklin Gothic Medium Cond</vt:lpstr>
      <vt:lpstr>Ink Free</vt:lpstr>
      <vt:lpstr>Myriad Web Pro</vt:lpstr>
      <vt:lpstr>Symbol</vt:lpstr>
      <vt:lpstr>Wingdings</vt:lpstr>
      <vt:lpstr>Office Theme</vt:lpstr>
      <vt:lpstr>NCEH_ATSDR_combined</vt:lpstr>
      <vt:lpstr>1_NCEH_ATSDR_combined</vt:lpstr>
      <vt:lpstr>2_NCEH_ATSDR_combined</vt:lpstr>
      <vt:lpstr>3_NCEH_ATSDR_combined</vt:lpstr>
      <vt:lpstr>4_NCEH_ATSDR_combined</vt:lpstr>
      <vt:lpstr>5_NCEH_ATSDR_combined</vt:lpstr>
      <vt:lpstr>National Firefighter Registry for Cancer     First Responder Summit, July 27, 2023</vt:lpstr>
      <vt:lpstr>PowerPoint Presentation</vt:lpstr>
      <vt:lpstr>Knowledge gaps</vt:lpstr>
      <vt:lpstr>National Firefighter Registry (NFR) for Cancer </vt:lpstr>
      <vt:lpstr>The missing piece</vt:lpstr>
      <vt:lpstr>PowerPoint Presentation</vt:lpstr>
      <vt:lpstr>Enrollment Tip Sheet</vt:lpstr>
      <vt:lpstr>Who’s eligible?</vt:lpstr>
      <vt:lpstr>Data security</vt:lpstr>
      <vt:lpstr>PowerPoint Presentation</vt:lpstr>
      <vt:lpstr>Thank you!</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TMS not to be “mist”!  Maternal occupational oil mist exposure and birth defects — United States, 1997–2011</dc:title>
  <dc:creator>Siegel, Miriam (CDC/NIOSH/DSHEFS/ISB)</dc:creator>
  <cp:lastModifiedBy>Fent, Kenny (CDC/NIOSH/DFSE/FRB)</cp:lastModifiedBy>
  <cp:revision>7</cp:revision>
  <dcterms:created xsi:type="dcterms:W3CDTF">2019-02-27T16:29:02Z</dcterms:created>
  <dcterms:modified xsi:type="dcterms:W3CDTF">2023-07-18T16:36:26Z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2020-11-16T17:47:33Z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fdf79413-523f-4d2c-afd5-38aacea8b6ed</vt:lpwstr>
  </property>
  <property fmtid="{D5CDD505-2E9C-101B-9397-08002B2CF9AE}" pid="8" name="MSIP_Label_7b94a7b8-f06c-4dfe-bdcc-9b548fd58c31_ContentBits">
    <vt:lpwstr>0</vt:lpwstr>
  </property>
</Properties>
</file>