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73" r:id="rId4"/>
    <p:sldMasterId id="2147483660" r:id="rId5"/>
    <p:sldMasterId id="2147483674" r:id="rId6"/>
  </p:sldMasterIdLst>
  <p:notesMasterIdLst>
    <p:notesMasterId r:id="rId26"/>
  </p:notesMasterIdLst>
  <p:sldIdLst>
    <p:sldId id="256" r:id="rId7"/>
    <p:sldId id="258" r:id="rId8"/>
    <p:sldId id="270" r:id="rId9"/>
    <p:sldId id="259" r:id="rId10"/>
    <p:sldId id="260" r:id="rId11"/>
    <p:sldId id="261" r:id="rId12"/>
    <p:sldId id="265" r:id="rId13"/>
    <p:sldId id="272" r:id="rId14"/>
    <p:sldId id="273" r:id="rId15"/>
    <p:sldId id="268" r:id="rId16"/>
    <p:sldId id="271" r:id="rId17"/>
    <p:sldId id="269" r:id="rId18"/>
    <p:sldId id="276" r:id="rId19"/>
    <p:sldId id="277" r:id="rId20"/>
    <p:sldId id="274" r:id="rId21"/>
    <p:sldId id="275" r:id="rId22"/>
    <p:sldId id="278" r:id="rId23"/>
    <p:sldId id="279" r:id="rId24"/>
    <p:sldId id="280" r:id="rId25"/>
  </p:sldIdLst>
  <p:sldSz cx="9144000" cy="5143500" type="screen16x9"/>
  <p:notesSz cx="6950075" cy="9236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E7D85092-FC95-4423-A746-7E5658B6A31F}">
          <p14:sldIdLst>
            <p14:sldId id="256"/>
            <p14:sldId id="258"/>
            <p14:sldId id="270"/>
            <p14:sldId id="259"/>
            <p14:sldId id="260"/>
            <p14:sldId id="261"/>
            <p14:sldId id="265"/>
            <p14:sldId id="272"/>
            <p14:sldId id="273"/>
            <p14:sldId id="268"/>
            <p14:sldId id="271"/>
            <p14:sldId id="269"/>
            <p14:sldId id="276"/>
            <p14:sldId id="277"/>
            <p14:sldId id="274"/>
            <p14:sldId id="275"/>
            <p14:sldId id="278"/>
            <p14:sldId id="279"/>
            <p14:sldId id="280"/>
          </p14:sldIdLst>
        </p14:section>
      </p14:sectionLst>
    </p:ext>
    <p:ext uri="{EFAFB233-063F-42B5-8137-9DF3F51BA10A}">
      <p15:sldGuideLst xmlns:p15="http://schemas.microsoft.com/office/powerpoint/2012/main">
        <p15:guide id="1" orient="horz" pos="1620">
          <p15:clr>
            <a:srgbClr val="A4A3A4"/>
          </p15:clr>
        </p15:guide>
        <p15:guide id="2" pos="2880">
          <p15:clr>
            <a:srgbClr val="A4A3A4"/>
          </p15:clr>
        </p15:guide>
      </p15:sldGuideLst>
    </p:ext>
    <p:ext uri="{2D200454-40CA-4A62-9FC3-DE9A4176ACB9}">
      <p15:notesGuideLst xmlns:p15="http://schemas.microsoft.com/office/powerpoint/2012/main">
        <p15:guide id="1" orient="horz" pos="2909" userDrawn="1">
          <p15:clr>
            <a:srgbClr val="A4A3A4"/>
          </p15:clr>
        </p15:guide>
        <p15:guide id="2" pos="2190"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Brehm, Robert (ELECTIONS)" initials="BR(" lastIdx="1" clrIdx="0">
    <p:extLst>
      <p:ext uri="{19B8F6BF-5375-455C-9EA6-DF929625EA0E}">
        <p15:presenceInfo xmlns:p15="http://schemas.microsoft.com/office/powerpoint/2012/main" userId="S::Robert.Brehm@elections.ny.gov::71ed158f-1976-4836-8441-52c981cf3483" providerId="AD"/>
      </p:ext>
    </p:extLst>
  </p:cmAuthor>
  <p:cmAuthor id="2" name="Couser, Cheryl (ELECTIONS)" initials="CC(" lastIdx="2" clrIdx="1">
    <p:extLst>
      <p:ext uri="{19B8F6BF-5375-455C-9EA6-DF929625EA0E}">
        <p15:presenceInfo xmlns:p15="http://schemas.microsoft.com/office/powerpoint/2012/main" userId="S::Cheryl.Couser@elections.ny.gov::1fe765e4-2005-468f-b027-187869305dc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46569"/>
    <a:srgbClr val="D1D4DB"/>
    <a:srgbClr val="002D73"/>
    <a:srgbClr val="007681"/>
    <a:srgbClr val="1F3261"/>
    <a:srgbClr val="45899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74C1A8A3-306A-4EB7-A6B1-4F7E0EB9C5D6}" styleName="Medium Style 3 - Accent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194" autoAdjust="0"/>
  </p:normalViewPr>
  <p:slideViewPr>
    <p:cSldViewPr>
      <p:cViewPr varScale="1">
        <p:scale>
          <a:sx n="107" d="100"/>
          <a:sy n="107" d="100"/>
        </p:scale>
        <p:origin x="108" y="354"/>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notesViewPr>
    <p:cSldViewPr>
      <p:cViewPr varScale="1">
        <p:scale>
          <a:sx n="99" d="100"/>
          <a:sy n="99" d="100"/>
        </p:scale>
        <p:origin x="-3540" y="-96"/>
      </p:cViewPr>
      <p:guideLst>
        <p:guide orient="horz" pos="2909"/>
        <p:guide pos="219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slide" Target="slides/slide15.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slide" Target="slides/slide19.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slide" Target="slides/slide14.xml"/><Relationship Id="rId29"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24" Type="http://schemas.openxmlformats.org/officeDocument/2006/relationships/slide" Target="slides/slide18.xml"/><Relationship Id="rId5" Type="http://schemas.openxmlformats.org/officeDocument/2006/relationships/slideMaster" Target="slideMasters/slideMaster2.xml"/><Relationship Id="rId15" Type="http://schemas.openxmlformats.org/officeDocument/2006/relationships/slide" Target="slides/slide9.xml"/><Relationship Id="rId23" Type="http://schemas.openxmlformats.org/officeDocument/2006/relationships/slide" Target="slides/slide17.xml"/><Relationship Id="rId28" Type="http://schemas.openxmlformats.org/officeDocument/2006/relationships/presProps" Target="presProps.xml"/><Relationship Id="rId10" Type="http://schemas.openxmlformats.org/officeDocument/2006/relationships/slide" Target="slides/slide4.xml"/><Relationship Id="rId19" Type="http://schemas.openxmlformats.org/officeDocument/2006/relationships/slide" Target="slides/slide13.xml"/><Relationship Id="rId31"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slide" Target="slides/slide16.xml"/><Relationship Id="rId27" Type="http://schemas.openxmlformats.org/officeDocument/2006/relationships/commentAuthors" Target="commentAuthors.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11699" cy="461804"/>
          </a:xfrm>
          <a:prstGeom prst="rect">
            <a:avLst/>
          </a:prstGeom>
        </p:spPr>
        <p:txBody>
          <a:bodyPr vert="horz" lIns="92482" tIns="46241" rIns="92482" bIns="46241" rtlCol="0"/>
          <a:lstStyle>
            <a:lvl1pPr algn="l">
              <a:defRPr sz="1200"/>
            </a:lvl1pPr>
          </a:lstStyle>
          <a:p>
            <a:endParaRPr lang="en-US"/>
          </a:p>
        </p:txBody>
      </p:sp>
      <p:sp>
        <p:nvSpPr>
          <p:cNvPr id="3" name="Date Placeholder 2"/>
          <p:cNvSpPr>
            <a:spLocks noGrp="1"/>
          </p:cNvSpPr>
          <p:nvPr>
            <p:ph type="dt" idx="1"/>
          </p:nvPr>
        </p:nvSpPr>
        <p:spPr>
          <a:xfrm>
            <a:off x="3936770" y="0"/>
            <a:ext cx="3011699" cy="461804"/>
          </a:xfrm>
          <a:prstGeom prst="rect">
            <a:avLst/>
          </a:prstGeom>
        </p:spPr>
        <p:txBody>
          <a:bodyPr vert="horz" lIns="92482" tIns="46241" rIns="92482" bIns="46241" rtlCol="0"/>
          <a:lstStyle>
            <a:lvl1pPr algn="r">
              <a:defRPr sz="1200"/>
            </a:lvl1pPr>
          </a:lstStyle>
          <a:p>
            <a:fld id="{CF2C164A-7038-42D0-953C-2EB4816D4C81}" type="datetimeFigureOut">
              <a:rPr lang="en-US" smtClean="0"/>
              <a:t>3/18/2024</a:t>
            </a:fld>
            <a:endParaRPr lang="en-US"/>
          </a:p>
        </p:txBody>
      </p:sp>
      <p:sp>
        <p:nvSpPr>
          <p:cNvPr id="4" name="Slide Image Placeholder 3"/>
          <p:cNvSpPr>
            <a:spLocks noGrp="1" noRot="1" noChangeAspect="1"/>
          </p:cNvSpPr>
          <p:nvPr>
            <p:ph type="sldImg" idx="2"/>
          </p:nvPr>
        </p:nvSpPr>
        <p:spPr>
          <a:xfrm>
            <a:off x="395288" y="692150"/>
            <a:ext cx="6159500" cy="3463925"/>
          </a:xfrm>
          <a:prstGeom prst="rect">
            <a:avLst/>
          </a:prstGeom>
          <a:noFill/>
          <a:ln w="12700">
            <a:solidFill>
              <a:prstClr val="black"/>
            </a:solidFill>
          </a:ln>
        </p:spPr>
        <p:txBody>
          <a:bodyPr vert="horz" lIns="92482" tIns="46241" rIns="92482" bIns="46241" rtlCol="0" anchor="ctr"/>
          <a:lstStyle/>
          <a:p>
            <a:endParaRPr lang="en-US"/>
          </a:p>
        </p:txBody>
      </p:sp>
      <p:sp>
        <p:nvSpPr>
          <p:cNvPr id="6" name="Footer Placeholder 5"/>
          <p:cNvSpPr>
            <a:spLocks noGrp="1"/>
          </p:cNvSpPr>
          <p:nvPr>
            <p:ph type="ftr" sz="quarter" idx="4"/>
          </p:nvPr>
        </p:nvSpPr>
        <p:spPr>
          <a:xfrm>
            <a:off x="1" y="8772669"/>
            <a:ext cx="3011699" cy="461804"/>
          </a:xfrm>
          <a:prstGeom prst="rect">
            <a:avLst/>
          </a:prstGeom>
        </p:spPr>
        <p:txBody>
          <a:bodyPr vert="horz" lIns="92482" tIns="46241" rIns="92482" bIns="46241" rtlCol="0" anchor="b"/>
          <a:lstStyle>
            <a:lvl1pPr algn="l">
              <a:defRPr sz="1200"/>
            </a:lvl1pPr>
          </a:lstStyle>
          <a:p>
            <a:endParaRPr lang="en-US"/>
          </a:p>
        </p:txBody>
      </p:sp>
      <p:sp>
        <p:nvSpPr>
          <p:cNvPr id="7" name="Slide Number Placeholder 6"/>
          <p:cNvSpPr>
            <a:spLocks noGrp="1"/>
          </p:cNvSpPr>
          <p:nvPr>
            <p:ph type="sldNum" sz="quarter" idx="5"/>
          </p:nvPr>
        </p:nvSpPr>
        <p:spPr>
          <a:xfrm>
            <a:off x="3936770" y="8772669"/>
            <a:ext cx="3011699" cy="461804"/>
          </a:xfrm>
          <a:prstGeom prst="rect">
            <a:avLst/>
          </a:prstGeom>
        </p:spPr>
        <p:txBody>
          <a:bodyPr vert="horz" lIns="92482" tIns="46241" rIns="92482" bIns="46241" rtlCol="0" anchor="b"/>
          <a:lstStyle>
            <a:lvl1pPr algn="r">
              <a:defRPr sz="1200"/>
            </a:lvl1pPr>
          </a:lstStyle>
          <a:p>
            <a:fld id="{F6DA9C80-B631-4EC4-8253-F63CFD0157DF}" type="slidenum">
              <a:rPr lang="en-US" smtClean="0"/>
              <a:t>‹#›</a:t>
            </a:fld>
            <a:endParaRPr lang="en-US"/>
          </a:p>
        </p:txBody>
      </p:sp>
    </p:spTree>
    <p:extLst>
      <p:ext uri="{BB962C8B-B14F-4D97-AF65-F5344CB8AC3E}">
        <p14:creationId xmlns:p14="http://schemas.microsoft.com/office/powerpoint/2010/main" val="19433570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over Master">
    <p:spTree>
      <p:nvGrpSpPr>
        <p:cNvPr id="1" name=""/>
        <p:cNvGrpSpPr/>
        <p:nvPr/>
      </p:nvGrpSpPr>
      <p:grpSpPr>
        <a:xfrm>
          <a:off x="0" y="0"/>
          <a:ext cx="0" cy="0"/>
          <a:chOff x="0" y="0"/>
          <a:chExt cx="0" cy="0"/>
        </a:xfrm>
      </p:grpSpPr>
    </p:spTree>
    <p:extLst>
      <p:ext uri="{BB962C8B-B14F-4D97-AF65-F5344CB8AC3E}">
        <p14:creationId xmlns:p14="http://schemas.microsoft.com/office/powerpoint/2010/main" val="39762813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04788"/>
            <a:ext cx="3008313" cy="871537"/>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04788"/>
            <a:ext cx="5111750" cy="438943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076325"/>
            <a:ext cx="3008313" cy="35179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15069545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450"/>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460375"/>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900"/>
            <a:ext cx="5486400" cy="60325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179815772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178874318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6375"/>
            <a:ext cx="2057400" cy="438785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06375"/>
            <a:ext cx="6019800" cy="43878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1977736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Section Master">
    <p:spTree>
      <p:nvGrpSpPr>
        <p:cNvPr id="1" name=""/>
        <p:cNvGrpSpPr/>
        <p:nvPr/>
      </p:nvGrpSpPr>
      <p:grpSpPr>
        <a:xfrm>
          <a:off x="0" y="0"/>
          <a:ext cx="0" cy="0"/>
          <a:chOff x="0" y="0"/>
          <a:chExt cx="0" cy="0"/>
        </a:xfrm>
      </p:grpSpPr>
    </p:spTree>
    <p:extLst>
      <p:ext uri="{BB962C8B-B14F-4D97-AF65-F5344CB8AC3E}">
        <p14:creationId xmlns:p14="http://schemas.microsoft.com/office/powerpoint/2010/main" val="26796277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8613"/>
            <a:ext cx="7772400" cy="1101725"/>
          </a:xfrm>
        </p:spPr>
        <p:txBody>
          <a:bodyPr/>
          <a:lstStyle/>
          <a:p>
            <a:r>
              <a:rPr lang="en-US" dirty="0"/>
              <a:t>Click to edit Master title style</a:t>
            </a:r>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15498520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30430013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5"/>
            <a:ext cx="7772400" cy="1022350"/>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179638"/>
            <a:ext cx="7772400" cy="112553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20762209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200150"/>
            <a:ext cx="4038600" cy="33940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200150"/>
            <a:ext cx="4038600" cy="33940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3383597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dirty="0"/>
              <a:t>Click to edit Master title style</a:t>
            </a:r>
          </a:p>
        </p:txBody>
      </p:sp>
      <p:sp>
        <p:nvSpPr>
          <p:cNvPr id="3" name="Text Placeholder 2"/>
          <p:cNvSpPr>
            <a:spLocks noGrp="1"/>
          </p:cNvSpPr>
          <p:nvPr>
            <p:ph type="body" idx="1"/>
          </p:nvPr>
        </p:nvSpPr>
        <p:spPr>
          <a:xfrm>
            <a:off x="457200" y="1150938"/>
            <a:ext cx="4040188" cy="4810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457200" y="1631950"/>
            <a:ext cx="4040188" cy="296227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4645025" y="1150938"/>
            <a:ext cx="4041775" cy="4810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1631950"/>
            <a:ext cx="4041775" cy="296227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p:cNvSpPr>
            <a:spLocks noGrp="1"/>
          </p:cNvSpPr>
          <p:nvPr>
            <p:ph type="dt" sz="half" idx="10"/>
          </p:nvPr>
        </p:nvSpPr>
        <p:spPr/>
        <p:txBody>
          <a:bodyPr/>
          <a:lstStyle/>
          <a:p>
            <a:endParaRPr lang="en-US"/>
          </a:p>
        </p:txBody>
      </p:sp>
      <p:sp>
        <p:nvSpPr>
          <p:cNvPr id="8" name="Footer Placeholder 7"/>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24455025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Date Placeholder 2"/>
          <p:cNvSpPr>
            <a:spLocks noGrp="1"/>
          </p:cNvSpPr>
          <p:nvPr>
            <p:ph type="dt" sz="half" idx="10"/>
          </p:nvPr>
        </p:nvSpPr>
        <p:spPr/>
        <p:txBody>
          <a:bodyPr/>
          <a:lstStyle/>
          <a:p>
            <a:endParaRPr lang="en-US"/>
          </a:p>
        </p:txBody>
      </p:sp>
      <p:sp>
        <p:nvSpPr>
          <p:cNvPr id="4" name="Footer Placeholder 3"/>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40487227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a:p>
        </p:txBody>
      </p:sp>
      <p:sp>
        <p:nvSpPr>
          <p:cNvPr id="3" name="Footer Placeholder 2"/>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111601813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theme" Target="../theme/theme2.xml"/><Relationship Id="rId1" Type="http://schemas.openxmlformats.org/officeDocument/2006/relationships/slideLayout" Target="../slideLayouts/slideLayout2.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10.xml"/><Relationship Id="rId13" Type="http://schemas.openxmlformats.org/officeDocument/2006/relationships/image" Target="../media/image2.jpeg"/><Relationship Id="rId3" Type="http://schemas.openxmlformats.org/officeDocument/2006/relationships/slideLayout" Target="../slideLayouts/slideLayout5.xml"/><Relationship Id="rId7" Type="http://schemas.openxmlformats.org/officeDocument/2006/relationships/slideLayout" Target="../slideLayouts/slideLayout9.xml"/><Relationship Id="rId12" Type="http://schemas.openxmlformats.org/officeDocument/2006/relationships/theme" Target="../theme/theme3.xml"/><Relationship Id="rId2" Type="http://schemas.openxmlformats.org/officeDocument/2006/relationships/slideLayout" Target="../slideLayouts/slideLayout4.xml"/><Relationship Id="rId1" Type="http://schemas.openxmlformats.org/officeDocument/2006/relationships/slideLayout" Target="../slideLayouts/slideLayout3.xml"/><Relationship Id="rId6" Type="http://schemas.openxmlformats.org/officeDocument/2006/relationships/slideLayout" Target="../slideLayouts/slideLayout8.xml"/><Relationship Id="rId11" Type="http://schemas.openxmlformats.org/officeDocument/2006/relationships/slideLayout" Target="../slideLayouts/slideLayout13.xml"/><Relationship Id="rId5" Type="http://schemas.openxmlformats.org/officeDocument/2006/relationships/slideLayout" Target="../slideLayouts/slideLayout7.xml"/><Relationship Id="rId10" Type="http://schemas.openxmlformats.org/officeDocument/2006/relationships/slideLayout" Target="../slideLayouts/slideLayout12.xml"/><Relationship Id="rId4" Type="http://schemas.openxmlformats.org/officeDocument/2006/relationships/slideLayout" Target="../slideLayouts/slideLayout6.xml"/><Relationship Id="rId9" Type="http://schemas.openxmlformats.org/officeDocument/2006/relationships/slideLayout" Target="../slideLayouts/slideLayout1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4" name="Date Placeholder 3"/>
          <p:cNvSpPr>
            <a:spLocks noGrp="1"/>
          </p:cNvSpPr>
          <p:nvPr>
            <p:ph type="dt" sz="half" idx="2"/>
          </p:nvPr>
        </p:nvSpPr>
        <p:spPr>
          <a:xfrm>
            <a:off x="457200" y="4767263"/>
            <a:ext cx="2133600" cy="274637"/>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a:p>
        </p:txBody>
      </p:sp>
      <p:sp>
        <p:nvSpPr>
          <p:cNvPr id="5" name="Footer Placeholder 4"/>
          <p:cNvSpPr>
            <a:spLocks noGrp="1"/>
          </p:cNvSpPr>
          <p:nvPr>
            <p:ph type="ftr" sz="quarter" idx="3"/>
          </p:nvPr>
        </p:nvSpPr>
        <p:spPr>
          <a:xfrm>
            <a:off x="3124200" y="4767263"/>
            <a:ext cx="2895600" cy="274637"/>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4637"/>
          </a:xfrm>
          <a:prstGeom prst="rect">
            <a:avLst/>
          </a:prstGeom>
        </p:spPr>
        <p:txBody>
          <a:bodyPr vert="horz" lIns="91440" tIns="45720" rIns="91440" bIns="45720" rtlCol="0" anchor="ctr"/>
          <a:lstStyle>
            <a:lvl1pPr algn="r">
              <a:defRPr sz="1200">
                <a:solidFill>
                  <a:schemeClr val="tx1">
                    <a:tint val="75000"/>
                  </a:schemeClr>
                </a:solidFill>
              </a:defRPr>
            </a:lvl1pPr>
          </a:lstStyle>
          <a:p>
            <a:fld id="{8BACAC6D-BD82-4571-9E34-C1EFF11A946D}" type="slidenum">
              <a:rPr lang="en-US" smtClean="0"/>
              <a:t>‹#›</a:t>
            </a:fld>
            <a:endParaRPr lang="en-US"/>
          </a:p>
        </p:txBody>
      </p:sp>
      <p:sp>
        <p:nvSpPr>
          <p:cNvPr id="7" name="Rectangle 6"/>
          <p:cNvSpPr/>
          <p:nvPr userDrawn="1"/>
        </p:nvSpPr>
        <p:spPr>
          <a:xfrm>
            <a:off x="0" y="3714750"/>
            <a:ext cx="9144000" cy="1485900"/>
          </a:xfrm>
          <a:prstGeom prst="rect">
            <a:avLst/>
          </a:prstGeom>
          <a:solidFill>
            <a:srgbClr val="002D7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userDrawn="1"/>
        </p:nvSpPr>
        <p:spPr>
          <a:xfrm>
            <a:off x="0" y="3714750"/>
            <a:ext cx="9144000" cy="76200"/>
          </a:xfrm>
          <a:prstGeom prst="rect">
            <a:avLst/>
          </a:prstGeom>
          <a:solidFill>
            <a:srgbClr val="0076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Date Placeholder 1"/>
          <p:cNvSpPr txBox="1">
            <a:spLocks/>
          </p:cNvSpPr>
          <p:nvPr userDrawn="1"/>
        </p:nvSpPr>
        <p:spPr>
          <a:xfrm>
            <a:off x="457200" y="3943350"/>
            <a:ext cx="2133600" cy="273844"/>
          </a:xfrm>
          <a:prstGeom prst="rect">
            <a:avLst/>
          </a:prstGeom>
        </p:spPr>
        <p:txBody>
          <a:bodyPr/>
          <a:lstStyle>
            <a:defPPr>
              <a:defRPr lang="en-US"/>
            </a:defPPr>
            <a:lvl1pPr marL="0" algn="l" defTabSz="914400" rtl="0" eaLnBrk="1" latinLnBrk="0" hangingPunct="1">
              <a:defRPr sz="1800" b="1" kern="1200">
                <a:solidFill>
                  <a:schemeClr val="bg1"/>
                </a:solidFill>
                <a:latin typeface="Arial" panose="020B0604020202020204" pitchFamily="34" charset="0"/>
                <a:ea typeface="+mn-ea"/>
                <a:cs typeface="Arial" panose="020B0604020202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1400" dirty="0">
              <a:solidFill>
                <a:schemeClr val="bg1"/>
              </a:solidFill>
            </a:endParaRPr>
          </a:p>
        </p:txBody>
      </p:sp>
      <p:pic>
        <p:nvPicPr>
          <p:cNvPr id="11" name="Picture 10"/>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457200" y="361950"/>
            <a:ext cx="2779198" cy="813816"/>
          </a:xfrm>
          <a:prstGeom prst="rect">
            <a:avLst/>
          </a:prstGeom>
        </p:spPr>
      </p:pic>
    </p:spTree>
    <p:extLst>
      <p:ext uri="{BB962C8B-B14F-4D97-AF65-F5344CB8AC3E}">
        <p14:creationId xmlns:p14="http://schemas.microsoft.com/office/powerpoint/2010/main" val="4023744030"/>
      </p:ext>
    </p:extLst>
  </p:cSld>
  <p:clrMap bg1="lt1" tx1="dk1" bg2="lt2" tx2="dk2" accent1="accent1" accent2="accent2" accent3="accent3" accent4="accent4" accent5="accent5" accent6="accent6" hlink="hlink" folHlink="folHlink"/>
  <p:sldLayoutIdLst>
    <p:sldLayoutId id="2147483686" r:id="rId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0" name="Rectangle 9"/>
          <p:cNvSpPr/>
          <p:nvPr userDrawn="1"/>
        </p:nvSpPr>
        <p:spPr>
          <a:xfrm>
            <a:off x="0" y="1581150"/>
            <a:ext cx="5334000" cy="2743200"/>
          </a:xfrm>
          <a:prstGeom prst="rect">
            <a:avLst/>
          </a:prstGeom>
          <a:solidFill>
            <a:srgbClr val="002D7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userDrawn="1"/>
        </p:nvSpPr>
        <p:spPr>
          <a:xfrm>
            <a:off x="0" y="1540453"/>
            <a:ext cx="5334000" cy="81394"/>
          </a:xfrm>
          <a:prstGeom prst="rect">
            <a:avLst/>
          </a:prstGeom>
          <a:solidFill>
            <a:srgbClr val="0076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Date Placeholder 1"/>
          <p:cNvSpPr txBox="1">
            <a:spLocks/>
          </p:cNvSpPr>
          <p:nvPr userDrawn="1"/>
        </p:nvSpPr>
        <p:spPr>
          <a:xfrm>
            <a:off x="152400" y="88105"/>
            <a:ext cx="2133600" cy="273844"/>
          </a:xfrm>
          <a:prstGeom prst="rect">
            <a:avLst/>
          </a:prstGeom>
        </p:spPr>
        <p:txBody>
          <a:bodyPr/>
          <a:lstStyle>
            <a:defPPr>
              <a:defRPr lang="en-US"/>
            </a:defPPr>
            <a:lvl1pPr marL="0" algn="l" defTabSz="914400" rtl="0" eaLnBrk="1" latinLnBrk="0" hangingPunct="1">
              <a:defRPr sz="1800" b="1" kern="1200">
                <a:solidFill>
                  <a:schemeClr val="bg1"/>
                </a:solidFill>
                <a:latin typeface="Arial" panose="020B0604020202020204" pitchFamily="34" charset="0"/>
                <a:ea typeface="+mn-ea"/>
                <a:cs typeface="Arial" panose="020B0604020202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1200" dirty="0">
              <a:solidFill>
                <a:srgbClr val="002D73"/>
              </a:solidFill>
            </a:endParaRPr>
          </a:p>
        </p:txBody>
      </p:sp>
      <p:sp>
        <p:nvSpPr>
          <p:cNvPr id="13" name="Slide Number Placeholder 3"/>
          <p:cNvSpPr txBox="1">
            <a:spLocks/>
          </p:cNvSpPr>
          <p:nvPr userDrawn="1"/>
        </p:nvSpPr>
        <p:spPr>
          <a:xfrm>
            <a:off x="8305800" y="88105"/>
            <a:ext cx="685800" cy="273844"/>
          </a:xfrm>
          <a:prstGeom prst="rect">
            <a:avLst/>
          </a:prstGeom>
        </p:spPr>
        <p:txBody>
          <a:bodyPr/>
          <a:lstStyle>
            <a:defPPr>
              <a:defRPr lang="en-US"/>
            </a:defPPr>
            <a:lvl1pPr marL="0" algn="l" defTabSz="914400" rtl="0" eaLnBrk="1" latinLnBrk="0" hangingPunct="1">
              <a:defRPr sz="1800" b="1" kern="1200">
                <a:solidFill>
                  <a:schemeClr val="bg1"/>
                </a:solidFill>
                <a:latin typeface="Arial" panose="020B0604020202020204" pitchFamily="34" charset="0"/>
                <a:ea typeface="+mn-ea"/>
                <a:cs typeface="Arial" panose="020B0604020202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DDF52EC2-2C0B-4C03-9888-0B25156ED88D}" type="slidenum">
              <a:rPr lang="en-US" sz="1200" smtClean="0">
                <a:solidFill>
                  <a:srgbClr val="002D73"/>
                </a:solidFill>
              </a:rPr>
              <a:pPr/>
              <a:t>‹#›</a:t>
            </a:fld>
            <a:endParaRPr lang="en-US" sz="1200" dirty="0">
              <a:solidFill>
                <a:srgbClr val="002D73"/>
              </a:solidFill>
            </a:endParaRPr>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438026" y="4545966"/>
            <a:ext cx="1324973" cy="387984"/>
          </a:xfrm>
          <a:prstGeom prst="rect">
            <a:avLst/>
          </a:prstGeom>
        </p:spPr>
      </p:pic>
    </p:spTree>
    <p:extLst>
      <p:ext uri="{BB962C8B-B14F-4D97-AF65-F5344CB8AC3E}">
        <p14:creationId xmlns:p14="http://schemas.microsoft.com/office/powerpoint/2010/main" val="2405248628"/>
      </p:ext>
    </p:extLst>
  </p:cSld>
  <p:clrMap bg1="lt1" tx1="dk1" bg2="lt2" tx2="dk2" accent1="accent1" accent2="accent2" accent3="accent3" accent4="accent4" accent5="accent5" accent6="accent6" hlink="hlink" folHlink="folHlink"/>
  <p:sldLayoutIdLst>
    <p:sldLayoutId id="2147483672" r:id="rId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6375"/>
            <a:ext cx="8229600" cy="857250"/>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457200" y="1200150"/>
            <a:ext cx="8229600" cy="3394075"/>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457200" y="4767263"/>
            <a:ext cx="2133600" cy="274637"/>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a:p>
        </p:txBody>
      </p:sp>
      <p:sp>
        <p:nvSpPr>
          <p:cNvPr id="5" name="Footer Placeholder 4"/>
          <p:cNvSpPr>
            <a:spLocks noGrp="1"/>
          </p:cNvSpPr>
          <p:nvPr>
            <p:ph type="ftr" sz="quarter" idx="3"/>
          </p:nvPr>
        </p:nvSpPr>
        <p:spPr>
          <a:xfrm>
            <a:off x="3124200" y="4767263"/>
            <a:ext cx="2895600" cy="274637"/>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7" name="Rectangle 6"/>
          <p:cNvSpPr/>
          <p:nvPr userDrawn="1"/>
        </p:nvSpPr>
        <p:spPr>
          <a:xfrm>
            <a:off x="0" y="62344"/>
            <a:ext cx="9144000" cy="299605"/>
          </a:xfrm>
          <a:prstGeom prst="rect">
            <a:avLst/>
          </a:prstGeom>
          <a:solidFill>
            <a:srgbClr val="002D7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Date Placeholder 1"/>
          <p:cNvSpPr txBox="1">
            <a:spLocks/>
          </p:cNvSpPr>
          <p:nvPr userDrawn="1"/>
        </p:nvSpPr>
        <p:spPr>
          <a:xfrm>
            <a:off x="152400" y="88105"/>
            <a:ext cx="2133600" cy="273844"/>
          </a:xfrm>
          <a:prstGeom prst="rect">
            <a:avLst/>
          </a:prstGeom>
        </p:spPr>
        <p:txBody>
          <a:bodyPr/>
          <a:lstStyle>
            <a:defPPr>
              <a:defRPr lang="en-US"/>
            </a:defPPr>
            <a:lvl1pPr marL="0" algn="l" defTabSz="914400" rtl="0" eaLnBrk="1" latinLnBrk="0" hangingPunct="1">
              <a:defRPr sz="1800" b="1" kern="1200">
                <a:solidFill>
                  <a:schemeClr val="bg1"/>
                </a:solidFill>
                <a:latin typeface="Arial" panose="020B0604020202020204" pitchFamily="34" charset="0"/>
                <a:ea typeface="+mn-ea"/>
                <a:cs typeface="Arial" panose="020B0604020202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1200" dirty="0"/>
          </a:p>
        </p:txBody>
      </p:sp>
      <p:sp>
        <p:nvSpPr>
          <p:cNvPr id="9" name="Slide Number Placeholder 3"/>
          <p:cNvSpPr txBox="1">
            <a:spLocks/>
          </p:cNvSpPr>
          <p:nvPr userDrawn="1"/>
        </p:nvSpPr>
        <p:spPr>
          <a:xfrm>
            <a:off x="8305800" y="88105"/>
            <a:ext cx="685800" cy="273844"/>
          </a:xfrm>
          <a:prstGeom prst="rect">
            <a:avLst/>
          </a:prstGeom>
        </p:spPr>
        <p:txBody>
          <a:bodyPr/>
          <a:lstStyle>
            <a:defPPr>
              <a:defRPr lang="en-US"/>
            </a:defPPr>
            <a:lvl1pPr marL="0" algn="l" defTabSz="914400" rtl="0" eaLnBrk="1" latinLnBrk="0" hangingPunct="1">
              <a:defRPr sz="1800" b="1" kern="1200">
                <a:solidFill>
                  <a:schemeClr val="bg1"/>
                </a:solidFill>
                <a:latin typeface="Arial" panose="020B0604020202020204" pitchFamily="34" charset="0"/>
                <a:ea typeface="+mn-ea"/>
                <a:cs typeface="Arial" panose="020B0604020202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DDF52EC2-2C0B-4C03-9888-0B25156ED88D}" type="slidenum">
              <a:rPr lang="en-US" sz="1200" smtClean="0"/>
              <a:pPr/>
              <a:t>‹#›</a:t>
            </a:fld>
            <a:endParaRPr lang="en-US" sz="1200" dirty="0"/>
          </a:p>
        </p:txBody>
      </p:sp>
      <p:sp>
        <p:nvSpPr>
          <p:cNvPr id="10" name="Rectangle 9"/>
          <p:cNvSpPr/>
          <p:nvPr userDrawn="1"/>
        </p:nvSpPr>
        <p:spPr>
          <a:xfrm>
            <a:off x="0" y="-19050"/>
            <a:ext cx="9144000" cy="81394"/>
          </a:xfrm>
          <a:prstGeom prst="rect">
            <a:avLst/>
          </a:prstGeom>
          <a:solidFill>
            <a:srgbClr val="0076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7438026" y="4545966"/>
            <a:ext cx="1324973" cy="387984"/>
          </a:xfrm>
          <a:prstGeom prst="rect">
            <a:avLst/>
          </a:prstGeom>
        </p:spPr>
      </p:pic>
    </p:spTree>
    <p:extLst>
      <p:ext uri="{BB962C8B-B14F-4D97-AF65-F5344CB8AC3E}">
        <p14:creationId xmlns:p14="http://schemas.microsoft.com/office/powerpoint/2010/main" val="3043379205"/>
      </p:ext>
    </p:extLst>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Lst>
  <p:hf hdr="0" ftr="0" dt="0"/>
  <p:txStyles>
    <p:titleStyle>
      <a:lvl1pPr algn="ctr" defTabSz="914400" rtl="0" eaLnBrk="1" latinLnBrk="0" hangingPunct="1">
        <a:spcBef>
          <a:spcPct val="0"/>
        </a:spcBef>
        <a:buNone/>
        <a:defRPr sz="4400" kern="1200">
          <a:solidFill>
            <a:schemeClr val="tx1"/>
          </a:solidFill>
          <a:latin typeface="Arial" panose="020B0604020202020204" pitchFamily="34" charset="0"/>
          <a:ea typeface="+mj-ea"/>
          <a:cs typeface="Arial" panose="020B0604020202020204" pitchFamily="34" charset="0"/>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Arial" panose="020B0604020202020204" pitchFamily="34" charset="0"/>
          <a:ea typeface="+mn-ea"/>
          <a:cs typeface="Arial" panose="020B0604020202020204" pitchFamily="34" charset="0"/>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hyperlink" Target="https://voterlookup.elections.ny.gov/" TargetMode="External"/><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2" Type="http://schemas.openxmlformats.org/officeDocument/2006/relationships/hyperlink" Target="mailto:info@elections.ny.gov" TargetMode="External"/><Relationship Id="rId1" Type="http://schemas.openxmlformats.org/officeDocument/2006/relationships/slideLayout" Target="../slideLayouts/slideLayout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hyperlink" Target="https://elections.ny.gov/register-vote" TargetMode="Externa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extBox 12"/>
          <p:cNvSpPr txBox="1"/>
          <p:nvPr/>
        </p:nvSpPr>
        <p:spPr>
          <a:xfrm>
            <a:off x="533400" y="3486150"/>
            <a:ext cx="7696200" cy="1446550"/>
          </a:xfrm>
          <a:prstGeom prst="rect">
            <a:avLst/>
          </a:prstGeom>
          <a:noFill/>
          <a:ln>
            <a:noFill/>
          </a:ln>
        </p:spPr>
        <p:txBody>
          <a:bodyPr wrap="square" rtlCol="0">
            <a:spAutoFit/>
          </a:bodyPr>
          <a:lstStyle/>
          <a:p>
            <a:pPr algn="ctr"/>
            <a:endParaRPr lang="en-US" sz="1400" b="1" dirty="0">
              <a:solidFill>
                <a:srgbClr val="002D73"/>
              </a:solidFill>
              <a:latin typeface="Arial" panose="020B0604020202020204" pitchFamily="34" charset="0"/>
              <a:cs typeface="Arial" panose="020B0604020202020204" pitchFamily="34" charset="0"/>
            </a:endParaRPr>
          </a:p>
          <a:p>
            <a:pPr algn="ctr"/>
            <a:endParaRPr lang="en-US" sz="1400" b="1" dirty="0">
              <a:solidFill>
                <a:srgbClr val="002D73"/>
              </a:solidFill>
              <a:latin typeface="Arial" panose="020B0604020202020204" pitchFamily="34" charset="0"/>
              <a:cs typeface="Arial" panose="020B0604020202020204" pitchFamily="34" charset="0"/>
            </a:endParaRPr>
          </a:p>
          <a:p>
            <a:pPr algn="ctr"/>
            <a:endParaRPr lang="en-US" sz="1400" b="1" dirty="0">
              <a:solidFill>
                <a:schemeClr val="bg1"/>
              </a:solidFill>
              <a:latin typeface="Arial" panose="020B0604020202020204" pitchFamily="34" charset="0"/>
              <a:cs typeface="Arial" panose="020B0604020202020204" pitchFamily="34" charset="0"/>
            </a:endParaRPr>
          </a:p>
          <a:p>
            <a:pPr algn="ctr"/>
            <a:endParaRPr lang="en-US" sz="1400" b="1" dirty="0">
              <a:solidFill>
                <a:srgbClr val="002D73"/>
              </a:solidFill>
              <a:latin typeface="Arial" panose="020B0604020202020204" pitchFamily="34" charset="0"/>
              <a:cs typeface="Arial" panose="020B0604020202020204" pitchFamily="34" charset="0"/>
            </a:endParaRPr>
          </a:p>
          <a:p>
            <a:pPr algn="ctr"/>
            <a:endParaRPr lang="en-US" sz="1400" b="1" dirty="0">
              <a:solidFill>
                <a:srgbClr val="002D73"/>
              </a:solidFill>
              <a:latin typeface="Arial" panose="020B0604020202020204" pitchFamily="34" charset="0"/>
              <a:cs typeface="Arial" panose="020B0604020202020204" pitchFamily="34" charset="0"/>
            </a:endParaRPr>
          </a:p>
          <a:p>
            <a:pPr algn="ctr"/>
            <a:r>
              <a:rPr lang="en-US" b="1" dirty="0">
                <a:solidFill>
                  <a:schemeClr val="bg1"/>
                </a:solidFill>
                <a:latin typeface="Arial" panose="020B0604020202020204" pitchFamily="34" charset="0"/>
                <a:cs typeface="Arial" panose="020B0604020202020204" pitchFamily="34" charset="0"/>
              </a:rPr>
              <a:t>New York State Board of Elections</a:t>
            </a:r>
          </a:p>
        </p:txBody>
      </p:sp>
      <p:sp>
        <p:nvSpPr>
          <p:cNvPr id="2" name="TextBox 1">
            <a:extLst>
              <a:ext uri="{FF2B5EF4-FFF2-40B4-BE49-F238E27FC236}">
                <a16:creationId xmlns:a16="http://schemas.microsoft.com/office/drawing/2014/main" id="{3AB79708-1C8C-9736-4DC5-06073B153B12}"/>
              </a:ext>
            </a:extLst>
          </p:cNvPr>
          <p:cNvSpPr txBox="1"/>
          <p:nvPr/>
        </p:nvSpPr>
        <p:spPr>
          <a:xfrm>
            <a:off x="723900" y="1428750"/>
            <a:ext cx="7696200" cy="1077218"/>
          </a:xfrm>
          <a:prstGeom prst="rect">
            <a:avLst/>
          </a:prstGeom>
          <a:noFill/>
          <a:ln>
            <a:noFill/>
          </a:ln>
        </p:spPr>
        <p:txBody>
          <a:bodyPr wrap="square" rtlCol="0">
            <a:spAutoFit/>
          </a:bodyPr>
          <a:lstStyle/>
          <a:p>
            <a:pPr algn="ctr"/>
            <a:r>
              <a:rPr lang="en-US" sz="3200" b="1" dirty="0">
                <a:solidFill>
                  <a:srgbClr val="002D73"/>
                </a:solidFill>
                <a:latin typeface="Arial" panose="020B0604020202020204" pitchFamily="34" charset="0"/>
                <a:cs typeface="Arial" panose="020B0604020202020204" pitchFamily="34" charset="0"/>
              </a:rPr>
              <a:t>Running A Successful Voter Registration Drive In New York State</a:t>
            </a:r>
          </a:p>
        </p:txBody>
      </p:sp>
    </p:spTree>
    <p:extLst>
      <p:ext uri="{BB962C8B-B14F-4D97-AF65-F5344CB8AC3E}">
        <p14:creationId xmlns:p14="http://schemas.microsoft.com/office/powerpoint/2010/main" val="20678027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F0B4E5-BF51-861D-5FAC-56FD522DA505}"/>
              </a:ext>
            </a:extLst>
          </p:cNvPr>
          <p:cNvSpPr>
            <a:spLocks noGrp="1"/>
          </p:cNvSpPr>
          <p:nvPr>
            <p:ph type="title"/>
          </p:nvPr>
        </p:nvSpPr>
        <p:spPr>
          <a:xfrm>
            <a:off x="457200" y="342900"/>
            <a:ext cx="8229600" cy="857250"/>
          </a:xfrm>
        </p:spPr>
        <p:txBody>
          <a:bodyPr>
            <a:normAutofit/>
          </a:bodyPr>
          <a:lstStyle/>
          <a:p>
            <a:pPr marL="342900" marR="0" lvl="0" indent="-342900" defTabSz="914400" rtl="0" eaLnBrk="1" fontAlgn="auto" latinLnBrk="0" hangingPunct="1">
              <a:lnSpc>
                <a:spcPct val="100000"/>
              </a:lnSpc>
              <a:spcBef>
                <a:spcPct val="20000"/>
              </a:spcBef>
              <a:spcAft>
                <a:spcPts val="0"/>
              </a:spcAft>
              <a:tabLst/>
              <a:defRPr/>
            </a:pPr>
            <a:r>
              <a:rPr kumimoji="0" lang="en-US" sz="32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How to organize a registration drive?</a:t>
            </a:r>
          </a:p>
        </p:txBody>
      </p:sp>
      <p:sp>
        <p:nvSpPr>
          <p:cNvPr id="3" name="Content Placeholder 2">
            <a:extLst>
              <a:ext uri="{FF2B5EF4-FFF2-40B4-BE49-F238E27FC236}">
                <a16:creationId xmlns:a16="http://schemas.microsoft.com/office/drawing/2014/main" id="{50ACD949-477B-BC32-C1C1-38910583D4E9}"/>
              </a:ext>
            </a:extLst>
          </p:cNvPr>
          <p:cNvSpPr>
            <a:spLocks noGrp="1"/>
          </p:cNvSpPr>
          <p:nvPr>
            <p:ph idx="1"/>
          </p:nvPr>
        </p:nvSpPr>
        <p:spPr>
          <a:xfrm>
            <a:off x="422910" y="1200150"/>
            <a:ext cx="8340090" cy="3394075"/>
          </a:xfrm>
        </p:spPr>
        <p:txBody>
          <a:bodyPr>
            <a:noAutofit/>
          </a:bodyPr>
          <a:lstStyle/>
          <a:p>
            <a:r>
              <a:rPr lang="en-US" sz="1600" b="1" dirty="0"/>
              <a:t>Determine your audience </a:t>
            </a:r>
            <a:r>
              <a:rPr lang="en-US" sz="1600" dirty="0"/>
              <a:t>– Before planning your drive determine what community you are seeking to register. Potential communities could be people in a certain legislative district, students at a local university, or a community that has low voter turnout. </a:t>
            </a:r>
          </a:p>
          <a:p>
            <a:endParaRPr lang="en-US" sz="1600" dirty="0"/>
          </a:p>
          <a:p>
            <a:r>
              <a:rPr lang="en-US" sz="1600" b="1" dirty="0"/>
              <a:t>Find your location </a:t>
            </a:r>
            <a:r>
              <a:rPr lang="en-US" sz="1600" dirty="0"/>
              <a:t>– Registration drives can be held virtually anywhere (and even held virtually!) Find the best location to meet the needs of the people you are trying to target. Sites can be in grocery stores, at local community fairs or farmers markets, at a local concert or event, in colleges or high schools, and even in coffee shops. Always be sure to check with the location before starting to plan your drive – you must get permission before setting up a voter registration booth, even in a public location like a park. </a:t>
            </a:r>
          </a:p>
          <a:p>
            <a:endParaRPr lang="en-US" sz="1200" dirty="0"/>
          </a:p>
          <a:p>
            <a:pPr marL="0" indent="0">
              <a:buNone/>
            </a:pPr>
            <a:endParaRPr lang="en-US" sz="1800" dirty="0"/>
          </a:p>
          <a:p>
            <a:endParaRPr lang="en-US" sz="1800" dirty="0"/>
          </a:p>
          <a:p>
            <a:endParaRPr lang="en-US" sz="1800" dirty="0"/>
          </a:p>
          <a:p>
            <a:endParaRPr lang="en-US" sz="1800" dirty="0"/>
          </a:p>
          <a:p>
            <a:endParaRPr lang="en-US" sz="1800" dirty="0"/>
          </a:p>
        </p:txBody>
      </p:sp>
    </p:spTree>
    <p:extLst>
      <p:ext uri="{BB962C8B-B14F-4D97-AF65-F5344CB8AC3E}">
        <p14:creationId xmlns:p14="http://schemas.microsoft.com/office/powerpoint/2010/main" val="212643211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F0B4E5-BF51-861D-5FAC-56FD522DA505}"/>
              </a:ext>
            </a:extLst>
          </p:cNvPr>
          <p:cNvSpPr>
            <a:spLocks noGrp="1"/>
          </p:cNvSpPr>
          <p:nvPr>
            <p:ph type="title"/>
          </p:nvPr>
        </p:nvSpPr>
        <p:spPr>
          <a:xfrm>
            <a:off x="457200" y="342900"/>
            <a:ext cx="8229600" cy="857250"/>
          </a:xfrm>
        </p:spPr>
        <p:txBody>
          <a:bodyPr>
            <a:normAutofit/>
          </a:bodyPr>
          <a:lstStyle/>
          <a:p>
            <a:pPr marL="342900" marR="0" lvl="0" indent="-342900" defTabSz="914400" rtl="0" eaLnBrk="1" fontAlgn="auto" latinLnBrk="0" hangingPunct="1">
              <a:lnSpc>
                <a:spcPct val="100000"/>
              </a:lnSpc>
              <a:spcBef>
                <a:spcPct val="20000"/>
              </a:spcBef>
              <a:spcAft>
                <a:spcPts val="0"/>
              </a:spcAft>
              <a:tabLst/>
              <a:defRPr/>
            </a:pPr>
            <a:r>
              <a:rPr kumimoji="0" lang="en-US" sz="32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How to organize a registration drive?</a:t>
            </a:r>
          </a:p>
        </p:txBody>
      </p:sp>
      <p:sp>
        <p:nvSpPr>
          <p:cNvPr id="3" name="Content Placeholder 2">
            <a:extLst>
              <a:ext uri="{FF2B5EF4-FFF2-40B4-BE49-F238E27FC236}">
                <a16:creationId xmlns:a16="http://schemas.microsoft.com/office/drawing/2014/main" id="{50ACD949-477B-BC32-C1C1-38910583D4E9}"/>
              </a:ext>
            </a:extLst>
          </p:cNvPr>
          <p:cNvSpPr>
            <a:spLocks noGrp="1"/>
          </p:cNvSpPr>
          <p:nvPr>
            <p:ph idx="1"/>
          </p:nvPr>
        </p:nvSpPr>
        <p:spPr>
          <a:xfrm>
            <a:off x="422910" y="1200150"/>
            <a:ext cx="8340090" cy="3394075"/>
          </a:xfrm>
        </p:spPr>
        <p:txBody>
          <a:bodyPr>
            <a:noAutofit/>
          </a:bodyPr>
          <a:lstStyle/>
          <a:p>
            <a:r>
              <a:rPr lang="en-US" sz="1600" b="1" dirty="0"/>
              <a:t>Find your partners </a:t>
            </a:r>
            <a:r>
              <a:rPr lang="en-US" sz="1600" dirty="0"/>
              <a:t>– The best way to engage with a targeted community is to partner with a group that is trusted by the community, or if you are the trusted source, seek out a group that is well versed in registering voters. Trusted sources might be a community outreach groups like YMCA/YWCA, Meals on Wheels, food banks, youth groups, and student clubs. Groups well versed in voter registration include the NAACP, League of Women Voters, New York Civil Liberties Union, Rock the Vote, and Head Count.</a:t>
            </a:r>
          </a:p>
          <a:p>
            <a:endParaRPr lang="en-US" sz="1600" dirty="0"/>
          </a:p>
          <a:p>
            <a:r>
              <a:rPr lang="en-US" sz="1600" b="1" dirty="0"/>
              <a:t>Assemble your basic supplies  </a:t>
            </a:r>
            <a:r>
              <a:rPr lang="en-US" sz="1600" dirty="0"/>
              <a:t>– </a:t>
            </a:r>
            <a:r>
              <a:rPr lang="en-US" sz="1600" b="1" dirty="0"/>
              <a:t> </a:t>
            </a:r>
            <a:r>
              <a:rPr lang="en-US" sz="1600" dirty="0"/>
              <a:t>Have on hand ample pens, clip boards, and of course voter registration forms. You can either print the forms yourself, or request forms from your County Board of Elections. Other basic supplies might include posters or flyers advertising the dates of the election, a flyer with a QR code to online voter registration, and of course basic stationary supplies like tape and scissors in case you need to hang a sign on your table or nearby wall. </a:t>
            </a:r>
          </a:p>
          <a:p>
            <a:endParaRPr lang="en-US" sz="1800" dirty="0"/>
          </a:p>
          <a:p>
            <a:endParaRPr lang="en-US" sz="1800" dirty="0"/>
          </a:p>
          <a:p>
            <a:endParaRPr lang="en-US" sz="1800" dirty="0"/>
          </a:p>
          <a:p>
            <a:endParaRPr lang="en-US" sz="1800" dirty="0"/>
          </a:p>
        </p:txBody>
      </p:sp>
    </p:spTree>
    <p:extLst>
      <p:ext uri="{BB962C8B-B14F-4D97-AF65-F5344CB8AC3E}">
        <p14:creationId xmlns:p14="http://schemas.microsoft.com/office/powerpoint/2010/main" val="70948038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F0B4E5-BF51-861D-5FAC-56FD522DA505}"/>
              </a:ext>
            </a:extLst>
          </p:cNvPr>
          <p:cNvSpPr>
            <a:spLocks noGrp="1"/>
          </p:cNvSpPr>
          <p:nvPr>
            <p:ph type="title"/>
          </p:nvPr>
        </p:nvSpPr>
        <p:spPr>
          <a:xfrm>
            <a:off x="457200" y="342900"/>
            <a:ext cx="8229600" cy="857250"/>
          </a:xfrm>
        </p:spPr>
        <p:txBody>
          <a:bodyPr>
            <a:normAutofit/>
          </a:bodyPr>
          <a:lstStyle/>
          <a:p>
            <a:pPr marL="342900" marR="0" lvl="0" indent="-342900" defTabSz="914400" rtl="0" eaLnBrk="1" fontAlgn="auto" latinLnBrk="0" hangingPunct="1">
              <a:lnSpc>
                <a:spcPct val="100000"/>
              </a:lnSpc>
              <a:spcBef>
                <a:spcPct val="20000"/>
              </a:spcBef>
              <a:spcAft>
                <a:spcPts val="0"/>
              </a:spcAft>
              <a:tabLst/>
              <a:defRPr/>
            </a:pPr>
            <a:r>
              <a:rPr kumimoji="0" lang="en-US" sz="32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How to organize a registration drive?</a:t>
            </a:r>
          </a:p>
        </p:txBody>
      </p:sp>
      <p:sp>
        <p:nvSpPr>
          <p:cNvPr id="3" name="Content Placeholder 2">
            <a:extLst>
              <a:ext uri="{FF2B5EF4-FFF2-40B4-BE49-F238E27FC236}">
                <a16:creationId xmlns:a16="http://schemas.microsoft.com/office/drawing/2014/main" id="{50ACD949-477B-BC32-C1C1-38910583D4E9}"/>
              </a:ext>
            </a:extLst>
          </p:cNvPr>
          <p:cNvSpPr>
            <a:spLocks noGrp="1"/>
          </p:cNvSpPr>
          <p:nvPr>
            <p:ph idx="1"/>
          </p:nvPr>
        </p:nvSpPr>
        <p:spPr>
          <a:xfrm>
            <a:off x="422910" y="1200150"/>
            <a:ext cx="8340090" cy="3394075"/>
          </a:xfrm>
        </p:spPr>
        <p:txBody>
          <a:bodyPr>
            <a:noAutofit/>
          </a:bodyPr>
          <a:lstStyle/>
          <a:p>
            <a:r>
              <a:rPr lang="en-US" sz="1600" b="1" dirty="0"/>
              <a:t>Assemble your volunteers – </a:t>
            </a:r>
            <a:r>
              <a:rPr lang="en-US" sz="1600" dirty="0"/>
              <a:t>When holding a voter registration drive it’s best to have multiple volunteers on hand to assist. At least two volunteers should be at the table to ensure one person can step away if necessary. Depending on the event, volunteers may need to be at the table for a long period of time. Consider asking people to do shifts to avoid anyone being overwhelmed. </a:t>
            </a:r>
          </a:p>
          <a:p>
            <a:endParaRPr lang="en-US" sz="1600" dirty="0"/>
          </a:p>
          <a:p>
            <a:r>
              <a:rPr lang="en-US" sz="1600" b="1" dirty="0"/>
              <a:t>Hold a volunteer training – </a:t>
            </a:r>
            <a:r>
              <a:rPr lang="en-US" sz="1600" dirty="0"/>
              <a:t>After you have found your group of volunteers, hold a training so they can get familiar with the procedures of registering someone to vote. While it may seem simple questions may arise related to who is eligible, when are the deadlines, and what to do with the completed forms may come up. </a:t>
            </a:r>
          </a:p>
          <a:p>
            <a:endParaRPr lang="en-US" sz="1600" dirty="0"/>
          </a:p>
          <a:p>
            <a:pPr lvl="1"/>
            <a:endParaRPr lang="en-US" sz="1800" dirty="0"/>
          </a:p>
          <a:p>
            <a:pPr lvl="1"/>
            <a:endParaRPr lang="en-US" sz="1800" dirty="0"/>
          </a:p>
          <a:p>
            <a:endParaRPr lang="en-US" sz="1800" dirty="0"/>
          </a:p>
          <a:p>
            <a:endParaRPr lang="en-US" sz="1800" dirty="0"/>
          </a:p>
          <a:p>
            <a:endParaRPr lang="en-US" sz="1800" dirty="0"/>
          </a:p>
          <a:p>
            <a:endParaRPr lang="en-US" sz="1800" dirty="0"/>
          </a:p>
          <a:p>
            <a:endParaRPr lang="en-US" sz="1800" dirty="0"/>
          </a:p>
        </p:txBody>
      </p:sp>
    </p:spTree>
    <p:extLst>
      <p:ext uri="{BB962C8B-B14F-4D97-AF65-F5344CB8AC3E}">
        <p14:creationId xmlns:p14="http://schemas.microsoft.com/office/powerpoint/2010/main" val="86837592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F0B4E5-BF51-861D-5FAC-56FD522DA505}"/>
              </a:ext>
            </a:extLst>
          </p:cNvPr>
          <p:cNvSpPr>
            <a:spLocks noGrp="1"/>
          </p:cNvSpPr>
          <p:nvPr>
            <p:ph type="title"/>
          </p:nvPr>
        </p:nvSpPr>
        <p:spPr>
          <a:xfrm>
            <a:off x="457200" y="342900"/>
            <a:ext cx="8229600" cy="857250"/>
          </a:xfrm>
        </p:spPr>
        <p:txBody>
          <a:bodyPr>
            <a:normAutofit/>
          </a:bodyPr>
          <a:lstStyle/>
          <a:p>
            <a:pPr marL="342900" marR="0" lvl="0" indent="-342900" defTabSz="914400" rtl="0" eaLnBrk="1" fontAlgn="auto" latinLnBrk="0" hangingPunct="1">
              <a:lnSpc>
                <a:spcPct val="100000"/>
              </a:lnSpc>
              <a:spcBef>
                <a:spcPct val="20000"/>
              </a:spcBef>
              <a:spcAft>
                <a:spcPts val="0"/>
              </a:spcAft>
              <a:tabLst/>
              <a:defRPr/>
            </a:pPr>
            <a:r>
              <a:rPr kumimoji="0" lang="en-US" sz="32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How to organize a registration drive?</a:t>
            </a:r>
          </a:p>
        </p:txBody>
      </p:sp>
      <p:sp>
        <p:nvSpPr>
          <p:cNvPr id="3" name="Content Placeholder 2">
            <a:extLst>
              <a:ext uri="{FF2B5EF4-FFF2-40B4-BE49-F238E27FC236}">
                <a16:creationId xmlns:a16="http://schemas.microsoft.com/office/drawing/2014/main" id="{50ACD949-477B-BC32-C1C1-38910583D4E9}"/>
              </a:ext>
            </a:extLst>
          </p:cNvPr>
          <p:cNvSpPr>
            <a:spLocks noGrp="1"/>
          </p:cNvSpPr>
          <p:nvPr>
            <p:ph idx="1"/>
          </p:nvPr>
        </p:nvSpPr>
        <p:spPr>
          <a:xfrm>
            <a:off x="422910" y="1200150"/>
            <a:ext cx="8340090" cy="3394075"/>
          </a:xfrm>
        </p:spPr>
        <p:txBody>
          <a:bodyPr>
            <a:noAutofit/>
          </a:bodyPr>
          <a:lstStyle/>
          <a:p>
            <a:r>
              <a:rPr lang="en-US" sz="1600" b="1" dirty="0"/>
              <a:t>Consider additional supplies </a:t>
            </a:r>
            <a:r>
              <a:rPr lang="en-US" sz="1600" dirty="0"/>
              <a:t>–  While some venues may have everything you need, other locations might require you to bring your own table, chairs, and even shelter from the elements. It is also advisable to have water and even snacks at the table for your volunteers. Be sure to check with your contact at the venue to find out what might be needed. </a:t>
            </a:r>
          </a:p>
          <a:p>
            <a:endParaRPr lang="en-US" sz="1600" b="1" dirty="0"/>
          </a:p>
          <a:p>
            <a:r>
              <a:rPr lang="en-US" sz="1600" b="1" dirty="0"/>
              <a:t>Check the weather </a:t>
            </a:r>
            <a:r>
              <a:rPr lang="en-US" sz="1600" dirty="0"/>
              <a:t>– If your table will be outside be sure to check the weather forecast and inform your volunteers accordingly. If the table is outside, having plastic ponchos or umbrellas on hand is advisable. </a:t>
            </a:r>
          </a:p>
          <a:p>
            <a:endParaRPr lang="en-US" sz="1600" dirty="0"/>
          </a:p>
          <a:p>
            <a:pPr marL="0" indent="0">
              <a:buNone/>
            </a:pPr>
            <a:endParaRPr lang="en-US" sz="1800" dirty="0"/>
          </a:p>
        </p:txBody>
      </p:sp>
    </p:spTree>
    <p:extLst>
      <p:ext uri="{BB962C8B-B14F-4D97-AF65-F5344CB8AC3E}">
        <p14:creationId xmlns:p14="http://schemas.microsoft.com/office/powerpoint/2010/main" val="250005460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F0B4E5-BF51-861D-5FAC-56FD522DA505}"/>
              </a:ext>
            </a:extLst>
          </p:cNvPr>
          <p:cNvSpPr>
            <a:spLocks noGrp="1"/>
          </p:cNvSpPr>
          <p:nvPr>
            <p:ph type="title"/>
          </p:nvPr>
        </p:nvSpPr>
        <p:spPr>
          <a:xfrm>
            <a:off x="457200" y="342900"/>
            <a:ext cx="8229600" cy="857250"/>
          </a:xfrm>
        </p:spPr>
        <p:txBody>
          <a:bodyPr>
            <a:normAutofit/>
          </a:bodyPr>
          <a:lstStyle/>
          <a:p>
            <a:pPr marL="342900" marR="0" lvl="0" indent="-342900" defTabSz="914400" rtl="0" eaLnBrk="1" fontAlgn="auto" latinLnBrk="0" hangingPunct="1">
              <a:lnSpc>
                <a:spcPct val="100000"/>
              </a:lnSpc>
              <a:spcBef>
                <a:spcPct val="20000"/>
              </a:spcBef>
              <a:spcAft>
                <a:spcPts val="0"/>
              </a:spcAft>
              <a:tabLst/>
              <a:defRPr/>
            </a:pPr>
            <a:r>
              <a:rPr kumimoji="0" lang="en-US" sz="32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How to organize a registration drive?</a:t>
            </a:r>
          </a:p>
        </p:txBody>
      </p:sp>
      <p:sp>
        <p:nvSpPr>
          <p:cNvPr id="3" name="Content Placeholder 2">
            <a:extLst>
              <a:ext uri="{FF2B5EF4-FFF2-40B4-BE49-F238E27FC236}">
                <a16:creationId xmlns:a16="http://schemas.microsoft.com/office/drawing/2014/main" id="{50ACD949-477B-BC32-C1C1-38910583D4E9}"/>
              </a:ext>
            </a:extLst>
          </p:cNvPr>
          <p:cNvSpPr>
            <a:spLocks noGrp="1"/>
          </p:cNvSpPr>
          <p:nvPr>
            <p:ph idx="1"/>
          </p:nvPr>
        </p:nvSpPr>
        <p:spPr>
          <a:xfrm>
            <a:off x="422910" y="1200150"/>
            <a:ext cx="8340090" cy="3394075"/>
          </a:xfrm>
        </p:spPr>
        <p:txBody>
          <a:bodyPr>
            <a:noAutofit/>
          </a:bodyPr>
          <a:lstStyle/>
          <a:p>
            <a:r>
              <a:rPr lang="en-US" sz="1600" b="1" dirty="0"/>
              <a:t>Additional authorizations may be required </a:t>
            </a:r>
            <a:r>
              <a:rPr lang="en-US" sz="1600" dirty="0"/>
              <a:t>- Depending on the venue, there may be extra steps required to hold a registration drive. Some locations may require the group to hold a minimum insurance policy, fairs and farmers markets may require a standing commitment to table for a certain duration of time, and other events may require that in addition to a tabling fee, the group also pay admission for each volunteer. When selecting your location ask as many questions as possible to ensure there are no surprises when you hold your event.  </a:t>
            </a:r>
          </a:p>
          <a:p>
            <a:endParaRPr lang="en-US" sz="1200" dirty="0"/>
          </a:p>
          <a:p>
            <a:r>
              <a:rPr lang="en-US" sz="1600" b="1" dirty="0"/>
              <a:t>Advertise!</a:t>
            </a:r>
            <a:r>
              <a:rPr lang="en-US" sz="1600" dirty="0"/>
              <a:t> – Once you’re sure everything is in place make sure you advertise your registration drive. </a:t>
            </a:r>
          </a:p>
          <a:p>
            <a:pPr lvl="2"/>
            <a:endParaRPr lang="en-US" sz="1400" dirty="0"/>
          </a:p>
          <a:p>
            <a:pPr marL="914400" lvl="2" indent="0">
              <a:buNone/>
            </a:pPr>
            <a:endParaRPr lang="en-US" sz="1400" dirty="0"/>
          </a:p>
          <a:p>
            <a:pPr lvl="1"/>
            <a:endParaRPr lang="en-US" sz="1800" dirty="0"/>
          </a:p>
          <a:p>
            <a:pPr lvl="1"/>
            <a:endParaRPr lang="en-US" sz="1800" dirty="0"/>
          </a:p>
          <a:p>
            <a:endParaRPr lang="en-US" sz="1800" dirty="0"/>
          </a:p>
          <a:p>
            <a:endParaRPr lang="en-US" sz="1800" dirty="0"/>
          </a:p>
          <a:p>
            <a:endParaRPr lang="en-US" sz="1800" dirty="0"/>
          </a:p>
          <a:p>
            <a:endParaRPr lang="en-US" sz="1800" dirty="0"/>
          </a:p>
          <a:p>
            <a:endParaRPr lang="en-US" sz="1800" dirty="0"/>
          </a:p>
        </p:txBody>
      </p:sp>
    </p:spTree>
    <p:extLst>
      <p:ext uri="{BB962C8B-B14F-4D97-AF65-F5344CB8AC3E}">
        <p14:creationId xmlns:p14="http://schemas.microsoft.com/office/powerpoint/2010/main" val="305720827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F0B4E5-BF51-861D-5FAC-56FD522DA505}"/>
              </a:ext>
            </a:extLst>
          </p:cNvPr>
          <p:cNvSpPr>
            <a:spLocks noGrp="1"/>
          </p:cNvSpPr>
          <p:nvPr>
            <p:ph type="title"/>
          </p:nvPr>
        </p:nvSpPr>
        <p:spPr>
          <a:xfrm>
            <a:off x="457200" y="342900"/>
            <a:ext cx="8229600" cy="857250"/>
          </a:xfrm>
        </p:spPr>
        <p:txBody>
          <a:bodyPr>
            <a:normAutofit/>
          </a:bodyPr>
          <a:lstStyle/>
          <a:p>
            <a:pPr marL="342900" marR="0" lvl="0" indent="-342900" defTabSz="914400" rtl="0" eaLnBrk="1" fontAlgn="auto" latinLnBrk="0" hangingPunct="1">
              <a:lnSpc>
                <a:spcPct val="100000"/>
              </a:lnSpc>
              <a:spcBef>
                <a:spcPct val="20000"/>
              </a:spcBef>
              <a:spcAft>
                <a:spcPts val="0"/>
              </a:spcAft>
              <a:tabLst/>
              <a:defRPr/>
            </a:pPr>
            <a:r>
              <a:rPr kumimoji="0" lang="en-US" sz="32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What are the deadlines?</a:t>
            </a:r>
          </a:p>
        </p:txBody>
      </p:sp>
      <p:sp>
        <p:nvSpPr>
          <p:cNvPr id="3" name="Content Placeholder 2">
            <a:extLst>
              <a:ext uri="{FF2B5EF4-FFF2-40B4-BE49-F238E27FC236}">
                <a16:creationId xmlns:a16="http://schemas.microsoft.com/office/drawing/2014/main" id="{50ACD949-477B-BC32-C1C1-38910583D4E9}"/>
              </a:ext>
            </a:extLst>
          </p:cNvPr>
          <p:cNvSpPr>
            <a:spLocks noGrp="1"/>
          </p:cNvSpPr>
          <p:nvPr>
            <p:ph idx="1"/>
          </p:nvPr>
        </p:nvSpPr>
        <p:spPr>
          <a:xfrm>
            <a:off x="422910" y="1200150"/>
            <a:ext cx="8340090" cy="3394075"/>
          </a:xfrm>
        </p:spPr>
        <p:txBody>
          <a:bodyPr>
            <a:noAutofit/>
          </a:bodyPr>
          <a:lstStyle/>
          <a:p>
            <a:r>
              <a:rPr lang="en-US" sz="1400" dirty="0"/>
              <a:t>The deadline to register to vote is 10 days ahead of any election. </a:t>
            </a:r>
          </a:p>
          <a:p>
            <a:pPr lvl="1"/>
            <a:r>
              <a:rPr lang="en-US" sz="1400" dirty="0"/>
              <a:t>A registration submitted either via mail, in person or online must be received by the voter’s County Board of Elections 10 days before any election.</a:t>
            </a:r>
          </a:p>
          <a:p>
            <a:pPr lvl="1"/>
            <a:r>
              <a:rPr lang="en-US" sz="1400" dirty="0"/>
              <a:t>This is also the first day of early voting in New York!</a:t>
            </a:r>
          </a:p>
          <a:p>
            <a:pPr lvl="1"/>
            <a:endParaRPr lang="en-US" sz="1400" dirty="0"/>
          </a:p>
          <a:p>
            <a:r>
              <a:rPr lang="en-US" sz="1400" dirty="0"/>
              <a:t>Voters can also make changes to their registration such as changing their address or name up to 10 days before the election. </a:t>
            </a:r>
          </a:p>
          <a:p>
            <a:endParaRPr lang="en-US" sz="1400" dirty="0"/>
          </a:p>
          <a:p>
            <a:r>
              <a:rPr lang="en-US" sz="1400" dirty="0"/>
              <a:t>The party enrollment change deadline is February 14</a:t>
            </a:r>
            <a:r>
              <a:rPr lang="en-US" sz="1400" baseline="30000" dirty="0"/>
              <a:t>th</a:t>
            </a:r>
            <a:r>
              <a:rPr lang="en-US" sz="1400" dirty="0"/>
              <a:t> of any election year. An application to change one's party enrollment for the primary election in any year must be received by the board of elections no later than February 14th of that year. Any party change received after this deadline will be held until after the June Primary. </a:t>
            </a:r>
          </a:p>
          <a:p>
            <a:pPr lvl="1"/>
            <a:endParaRPr lang="en-US" sz="1400" dirty="0"/>
          </a:p>
          <a:p>
            <a:pPr lvl="2"/>
            <a:endParaRPr lang="en-US" sz="1400" dirty="0"/>
          </a:p>
          <a:p>
            <a:pPr marL="914400" lvl="2" indent="0">
              <a:buNone/>
            </a:pPr>
            <a:endParaRPr lang="en-US" sz="1400" dirty="0"/>
          </a:p>
          <a:p>
            <a:pPr lvl="1"/>
            <a:endParaRPr lang="en-US" sz="1800" dirty="0"/>
          </a:p>
          <a:p>
            <a:pPr lvl="1"/>
            <a:endParaRPr lang="en-US" sz="1800" dirty="0"/>
          </a:p>
          <a:p>
            <a:endParaRPr lang="en-US" sz="1800" dirty="0"/>
          </a:p>
          <a:p>
            <a:endParaRPr lang="en-US" sz="1800" dirty="0"/>
          </a:p>
          <a:p>
            <a:endParaRPr lang="en-US" sz="1800" dirty="0"/>
          </a:p>
          <a:p>
            <a:endParaRPr lang="en-US" sz="1800" dirty="0"/>
          </a:p>
          <a:p>
            <a:endParaRPr lang="en-US" sz="1800" dirty="0"/>
          </a:p>
        </p:txBody>
      </p:sp>
    </p:spTree>
    <p:extLst>
      <p:ext uri="{BB962C8B-B14F-4D97-AF65-F5344CB8AC3E}">
        <p14:creationId xmlns:p14="http://schemas.microsoft.com/office/powerpoint/2010/main" val="17567215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F0B4E5-BF51-861D-5FAC-56FD522DA505}"/>
              </a:ext>
            </a:extLst>
          </p:cNvPr>
          <p:cNvSpPr>
            <a:spLocks noGrp="1"/>
          </p:cNvSpPr>
          <p:nvPr>
            <p:ph type="title"/>
          </p:nvPr>
        </p:nvSpPr>
        <p:spPr>
          <a:xfrm>
            <a:off x="457200" y="342900"/>
            <a:ext cx="8229600" cy="857250"/>
          </a:xfrm>
        </p:spPr>
        <p:txBody>
          <a:bodyPr>
            <a:normAutofit/>
          </a:bodyPr>
          <a:lstStyle/>
          <a:p>
            <a:pPr marL="342900" marR="0" lvl="0" indent="-342900" defTabSz="914400" rtl="0" eaLnBrk="1" fontAlgn="auto" latinLnBrk="0" hangingPunct="1">
              <a:lnSpc>
                <a:spcPct val="100000"/>
              </a:lnSpc>
              <a:spcBef>
                <a:spcPct val="20000"/>
              </a:spcBef>
              <a:spcAft>
                <a:spcPts val="0"/>
              </a:spcAft>
              <a:tabLst/>
              <a:defRPr/>
            </a:pPr>
            <a:r>
              <a:rPr kumimoji="0" lang="en-US" sz="32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What are the deadlines?</a:t>
            </a:r>
          </a:p>
        </p:txBody>
      </p:sp>
      <p:sp>
        <p:nvSpPr>
          <p:cNvPr id="3" name="Content Placeholder 2">
            <a:extLst>
              <a:ext uri="{FF2B5EF4-FFF2-40B4-BE49-F238E27FC236}">
                <a16:creationId xmlns:a16="http://schemas.microsoft.com/office/drawing/2014/main" id="{50ACD949-477B-BC32-C1C1-38910583D4E9}"/>
              </a:ext>
            </a:extLst>
          </p:cNvPr>
          <p:cNvSpPr>
            <a:spLocks noGrp="1"/>
          </p:cNvSpPr>
          <p:nvPr>
            <p:ph idx="1"/>
          </p:nvPr>
        </p:nvSpPr>
        <p:spPr>
          <a:xfrm>
            <a:off x="422910" y="1200150"/>
            <a:ext cx="8340090" cy="3600450"/>
          </a:xfrm>
        </p:spPr>
        <p:txBody>
          <a:bodyPr>
            <a:noAutofit/>
          </a:bodyPr>
          <a:lstStyle/>
          <a:p>
            <a:pPr marL="0" indent="0">
              <a:buNone/>
            </a:pPr>
            <a:r>
              <a:rPr lang="en-US" sz="1800" b="1" dirty="0"/>
              <a:t>2024 Deadlines:</a:t>
            </a:r>
          </a:p>
          <a:p>
            <a:pPr marL="0" indent="0">
              <a:buNone/>
            </a:pPr>
            <a:endParaRPr lang="en-US" sz="1400" b="1" dirty="0"/>
          </a:p>
          <a:p>
            <a:r>
              <a:rPr lang="en-US" sz="1400" b="1" dirty="0"/>
              <a:t>April 2, 2024 Presidential Primary</a:t>
            </a:r>
          </a:p>
          <a:p>
            <a:pPr lvl="1"/>
            <a:r>
              <a:rPr lang="en-US" sz="1400" dirty="0"/>
              <a:t>Early Voting March 23, 2024 – March 30, 2024</a:t>
            </a:r>
          </a:p>
          <a:p>
            <a:pPr lvl="1"/>
            <a:r>
              <a:rPr lang="en-US" sz="1400" dirty="0"/>
              <a:t>Application must be received by a board of elections no later than </a:t>
            </a:r>
            <a:r>
              <a:rPr lang="en-US" sz="1400" u="sng" dirty="0"/>
              <a:t>March 23, 2024 </a:t>
            </a:r>
            <a:r>
              <a:rPr lang="en-US" sz="1400" dirty="0"/>
              <a:t>to be eligible to vote in the Presidential Primary.</a:t>
            </a:r>
          </a:p>
          <a:p>
            <a:r>
              <a:rPr lang="en-US" sz="1400" b="1" dirty="0"/>
              <a:t>June 25, 2024 Federal, State, and Local</a:t>
            </a:r>
          </a:p>
          <a:p>
            <a:pPr lvl="1"/>
            <a:r>
              <a:rPr lang="en-US" sz="1400" dirty="0"/>
              <a:t>Early Voting June 15, 2024 – June 23, 2024</a:t>
            </a:r>
          </a:p>
          <a:p>
            <a:pPr lvl="1"/>
            <a:r>
              <a:rPr lang="en-US" sz="1400" dirty="0"/>
              <a:t>Application must be received by a board of elections no later than </a:t>
            </a:r>
            <a:r>
              <a:rPr lang="en-US" sz="1400" u="sng" dirty="0"/>
              <a:t>June 15, 2024 </a:t>
            </a:r>
            <a:r>
              <a:rPr lang="en-US" sz="1400" dirty="0"/>
              <a:t>to be eligible to vote in the Primary.</a:t>
            </a:r>
          </a:p>
          <a:p>
            <a:r>
              <a:rPr lang="en-US" sz="1400" b="1" dirty="0"/>
              <a:t>November 5, 2024 General Election</a:t>
            </a:r>
          </a:p>
          <a:p>
            <a:pPr lvl="1"/>
            <a:r>
              <a:rPr lang="en-US" sz="1400" dirty="0"/>
              <a:t>Early Voting October 26, 2024 – November 3, 2024</a:t>
            </a:r>
          </a:p>
          <a:p>
            <a:pPr lvl="1"/>
            <a:r>
              <a:rPr lang="en-US" sz="1400" dirty="0"/>
              <a:t>Applications must be received by a board of elections no later than </a:t>
            </a:r>
            <a:r>
              <a:rPr lang="en-US" sz="1400" u="sng" dirty="0"/>
              <a:t>October 26, 2024 </a:t>
            </a:r>
            <a:r>
              <a:rPr lang="en-US" sz="1400" dirty="0"/>
              <a:t>to be eligible to vote in the General Election.</a:t>
            </a:r>
          </a:p>
          <a:p>
            <a:pPr lvl="1"/>
            <a:endParaRPr lang="en-US" sz="1400" dirty="0"/>
          </a:p>
          <a:p>
            <a:pPr lvl="1"/>
            <a:endParaRPr lang="en-US" sz="1400" dirty="0"/>
          </a:p>
          <a:p>
            <a:pPr lvl="2"/>
            <a:endParaRPr lang="en-US" sz="1400" dirty="0"/>
          </a:p>
          <a:p>
            <a:pPr marL="914400" lvl="2" indent="0">
              <a:buNone/>
            </a:pPr>
            <a:endParaRPr lang="en-US" sz="1400" dirty="0"/>
          </a:p>
          <a:p>
            <a:pPr lvl="1"/>
            <a:endParaRPr lang="en-US" sz="1400" dirty="0"/>
          </a:p>
          <a:p>
            <a:pPr lvl="1"/>
            <a:endParaRPr lang="en-US" sz="1800" dirty="0"/>
          </a:p>
          <a:p>
            <a:endParaRPr lang="en-US" sz="1800" dirty="0"/>
          </a:p>
          <a:p>
            <a:endParaRPr lang="en-US" sz="1800" dirty="0"/>
          </a:p>
          <a:p>
            <a:endParaRPr lang="en-US" sz="1800" dirty="0"/>
          </a:p>
          <a:p>
            <a:endParaRPr lang="en-US" sz="1800" dirty="0"/>
          </a:p>
          <a:p>
            <a:endParaRPr lang="en-US" sz="1800" dirty="0"/>
          </a:p>
        </p:txBody>
      </p:sp>
    </p:spTree>
    <p:extLst>
      <p:ext uri="{BB962C8B-B14F-4D97-AF65-F5344CB8AC3E}">
        <p14:creationId xmlns:p14="http://schemas.microsoft.com/office/powerpoint/2010/main" val="423057033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F0B4E5-BF51-861D-5FAC-56FD522DA505}"/>
              </a:ext>
            </a:extLst>
          </p:cNvPr>
          <p:cNvSpPr>
            <a:spLocks noGrp="1"/>
          </p:cNvSpPr>
          <p:nvPr>
            <p:ph type="title"/>
          </p:nvPr>
        </p:nvSpPr>
        <p:spPr>
          <a:xfrm>
            <a:off x="457200" y="342900"/>
            <a:ext cx="8229600" cy="857250"/>
          </a:xfrm>
        </p:spPr>
        <p:txBody>
          <a:bodyPr>
            <a:normAutofit/>
          </a:bodyPr>
          <a:lstStyle/>
          <a:p>
            <a:pPr marL="342900" marR="0" lvl="0" indent="-342900" defTabSz="914400" rtl="0" eaLnBrk="1" fontAlgn="auto" latinLnBrk="0" hangingPunct="1">
              <a:lnSpc>
                <a:spcPct val="100000"/>
              </a:lnSpc>
              <a:spcBef>
                <a:spcPct val="20000"/>
              </a:spcBef>
              <a:spcAft>
                <a:spcPts val="0"/>
              </a:spcAft>
              <a:tabLst/>
              <a:defRPr/>
            </a:pPr>
            <a:r>
              <a:rPr kumimoji="0" lang="en-US" sz="32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Commonly Asked Questions</a:t>
            </a:r>
          </a:p>
        </p:txBody>
      </p:sp>
      <p:sp>
        <p:nvSpPr>
          <p:cNvPr id="3" name="Content Placeholder 2">
            <a:extLst>
              <a:ext uri="{FF2B5EF4-FFF2-40B4-BE49-F238E27FC236}">
                <a16:creationId xmlns:a16="http://schemas.microsoft.com/office/drawing/2014/main" id="{50ACD949-477B-BC32-C1C1-38910583D4E9}"/>
              </a:ext>
            </a:extLst>
          </p:cNvPr>
          <p:cNvSpPr>
            <a:spLocks noGrp="1"/>
          </p:cNvSpPr>
          <p:nvPr>
            <p:ph idx="1"/>
          </p:nvPr>
        </p:nvSpPr>
        <p:spPr>
          <a:xfrm>
            <a:off x="422910" y="1200150"/>
            <a:ext cx="8340090" cy="3600450"/>
          </a:xfrm>
        </p:spPr>
        <p:txBody>
          <a:bodyPr>
            <a:noAutofit/>
          </a:bodyPr>
          <a:lstStyle/>
          <a:p>
            <a:r>
              <a:rPr lang="en-US" sz="1200" b="1" dirty="0"/>
              <a:t>Where do you send completed forms?</a:t>
            </a:r>
          </a:p>
          <a:p>
            <a:pPr lvl="1"/>
            <a:r>
              <a:rPr lang="en-US" sz="1200" dirty="0"/>
              <a:t>Completed forms should be returned to the voter’s County Board of Elections. The forms can be mailed or delivered in person. The mailing addresses for all County Boards are on the backside of the voter registration form.</a:t>
            </a:r>
          </a:p>
          <a:p>
            <a:pPr lvl="1"/>
            <a:endParaRPr lang="en-US" sz="1200" dirty="0"/>
          </a:p>
          <a:p>
            <a:r>
              <a:rPr lang="en-US" sz="1200" b="1" dirty="0"/>
              <a:t>What happens after the form is received?</a:t>
            </a:r>
          </a:p>
          <a:p>
            <a:pPr lvl="1"/>
            <a:r>
              <a:rPr lang="en-US" sz="1200" dirty="0"/>
              <a:t>The County Board of Elections will review the form and contact the voter if there is missing information. Once the form is approved, it will be processed, and the voter will be registered. This can take around 5 business days. The voter may receive a voter card in the mail from the Board of Elections. </a:t>
            </a:r>
          </a:p>
          <a:p>
            <a:pPr lvl="1"/>
            <a:endParaRPr lang="en-US" sz="1200" dirty="0"/>
          </a:p>
          <a:p>
            <a:r>
              <a:rPr lang="en-US" sz="1200" b="1" dirty="0"/>
              <a:t>Is there a limit to forms that can be submitted?</a:t>
            </a:r>
          </a:p>
          <a:p>
            <a:pPr lvl="1"/>
            <a:r>
              <a:rPr lang="en-US" sz="1200" dirty="0"/>
              <a:t>No, there is no limit. Be sure that the forms are being sent to the right County Board of Elections. If the form is sent to the wrong location close to the registration deadline it can prevent a voter from being registered in time. </a:t>
            </a:r>
          </a:p>
          <a:p>
            <a:endParaRPr lang="en-US" sz="1200" dirty="0"/>
          </a:p>
          <a:p>
            <a:r>
              <a:rPr lang="en-US" sz="1200" b="1" dirty="0"/>
              <a:t>How can a person check if they are registered?</a:t>
            </a:r>
          </a:p>
          <a:p>
            <a:pPr lvl="1"/>
            <a:r>
              <a:rPr lang="en-US" sz="1200" dirty="0"/>
              <a:t>Voters can use the Voter Lookup to check their registration. The lookup is available at </a:t>
            </a:r>
          </a:p>
          <a:p>
            <a:pPr marL="857250" lvl="2" indent="0">
              <a:buNone/>
            </a:pPr>
            <a:r>
              <a:rPr lang="en-US" sz="1200" dirty="0">
                <a:hlinkClick r:id="rId2"/>
              </a:rPr>
              <a:t>https://voterlookup.elections.ny.gov/</a:t>
            </a:r>
            <a:r>
              <a:rPr lang="en-US" sz="1200" dirty="0"/>
              <a:t> </a:t>
            </a:r>
          </a:p>
          <a:p>
            <a:pPr lvl="1"/>
            <a:endParaRPr lang="en-US" sz="1200" dirty="0"/>
          </a:p>
          <a:p>
            <a:pPr lvl="1"/>
            <a:endParaRPr lang="en-US" sz="1400" dirty="0"/>
          </a:p>
          <a:p>
            <a:pPr lvl="2"/>
            <a:endParaRPr lang="en-US" sz="1400" dirty="0"/>
          </a:p>
          <a:p>
            <a:pPr marL="914400" lvl="2" indent="0">
              <a:buNone/>
            </a:pPr>
            <a:endParaRPr lang="en-US" sz="1400" dirty="0"/>
          </a:p>
          <a:p>
            <a:pPr lvl="1"/>
            <a:endParaRPr lang="en-US" sz="1800" dirty="0"/>
          </a:p>
          <a:p>
            <a:pPr lvl="1"/>
            <a:endParaRPr lang="en-US" sz="1800" dirty="0"/>
          </a:p>
          <a:p>
            <a:endParaRPr lang="en-US" sz="1800" dirty="0"/>
          </a:p>
          <a:p>
            <a:endParaRPr lang="en-US" sz="1800" dirty="0"/>
          </a:p>
          <a:p>
            <a:endParaRPr lang="en-US" sz="1800" dirty="0"/>
          </a:p>
          <a:p>
            <a:endParaRPr lang="en-US" sz="1800" dirty="0"/>
          </a:p>
          <a:p>
            <a:endParaRPr lang="en-US" sz="1800" dirty="0"/>
          </a:p>
        </p:txBody>
      </p:sp>
    </p:spTree>
    <p:extLst>
      <p:ext uri="{BB962C8B-B14F-4D97-AF65-F5344CB8AC3E}">
        <p14:creationId xmlns:p14="http://schemas.microsoft.com/office/powerpoint/2010/main" val="156875213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201E41-24A0-D5B6-0E8B-4CDDC77A28D5}"/>
              </a:ext>
            </a:extLst>
          </p:cNvPr>
          <p:cNvSpPr>
            <a:spLocks noGrp="1"/>
          </p:cNvSpPr>
          <p:nvPr>
            <p:ph type="title"/>
          </p:nvPr>
        </p:nvSpPr>
        <p:spPr>
          <a:xfrm>
            <a:off x="457199" y="342900"/>
            <a:ext cx="8229600" cy="857250"/>
          </a:xfrm>
        </p:spPr>
        <p:txBody>
          <a:bodyPr/>
          <a:lstStyle/>
          <a:p>
            <a:r>
              <a:rPr lang="en-US" b="1" dirty="0"/>
              <a:t>Online Voter Registration</a:t>
            </a:r>
          </a:p>
        </p:txBody>
      </p:sp>
      <p:pic>
        <p:nvPicPr>
          <p:cNvPr id="5" name="Content Placeholder 4">
            <a:extLst>
              <a:ext uri="{FF2B5EF4-FFF2-40B4-BE49-F238E27FC236}">
                <a16:creationId xmlns:a16="http://schemas.microsoft.com/office/drawing/2014/main" id="{C67AD4E7-1822-8DC2-67E0-71939E70D0CE}"/>
              </a:ext>
            </a:extLst>
          </p:cNvPr>
          <p:cNvPicPr>
            <a:picLocks noGrp="1" noChangeAspect="1"/>
          </p:cNvPicPr>
          <p:nvPr>
            <p:ph idx="1"/>
          </p:nvPr>
        </p:nvPicPr>
        <p:blipFill>
          <a:blip r:embed="rId2"/>
          <a:stretch>
            <a:fillRect/>
          </a:stretch>
        </p:blipFill>
        <p:spPr>
          <a:xfrm>
            <a:off x="2874962" y="1200150"/>
            <a:ext cx="3394075" cy="3394075"/>
          </a:xfrm>
        </p:spPr>
      </p:pic>
    </p:spTree>
    <p:extLst>
      <p:ext uri="{BB962C8B-B14F-4D97-AF65-F5344CB8AC3E}">
        <p14:creationId xmlns:p14="http://schemas.microsoft.com/office/powerpoint/2010/main" val="167958839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3C356274-26D1-D4F0-E08C-E886F04C018D}"/>
              </a:ext>
            </a:extLst>
          </p:cNvPr>
          <p:cNvSpPr txBox="1"/>
          <p:nvPr/>
        </p:nvSpPr>
        <p:spPr>
          <a:xfrm>
            <a:off x="2324100" y="1833086"/>
            <a:ext cx="4495800" cy="1477328"/>
          </a:xfrm>
          <a:prstGeom prst="rect">
            <a:avLst/>
          </a:prstGeom>
          <a:noFill/>
        </p:spPr>
        <p:txBody>
          <a:bodyPr wrap="square" rtlCol="0">
            <a:spAutoFit/>
          </a:bodyPr>
          <a:lstStyle/>
          <a:p>
            <a:pPr algn="ctr"/>
            <a:r>
              <a:rPr lang="en-US" dirty="0"/>
              <a:t>Jennifer Wilson</a:t>
            </a:r>
          </a:p>
          <a:p>
            <a:pPr algn="ctr"/>
            <a:r>
              <a:rPr lang="en-US" dirty="0"/>
              <a:t>Deputy Director of Public Information</a:t>
            </a:r>
          </a:p>
          <a:p>
            <a:pPr algn="ctr"/>
            <a:r>
              <a:rPr lang="en-US" dirty="0"/>
              <a:t>New York State Board of Elections</a:t>
            </a:r>
          </a:p>
          <a:p>
            <a:pPr algn="ctr"/>
            <a:r>
              <a:rPr lang="en-US" dirty="0">
                <a:hlinkClick r:id="rId2"/>
              </a:rPr>
              <a:t>info@elections.ny.gov</a:t>
            </a:r>
            <a:r>
              <a:rPr lang="en-US" dirty="0"/>
              <a:t> </a:t>
            </a:r>
          </a:p>
          <a:p>
            <a:pPr algn="ctr"/>
            <a:r>
              <a:rPr lang="en-US" dirty="0"/>
              <a:t>(518) 474-1953</a:t>
            </a:r>
          </a:p>
        </p:txBody>
      </p:sp>
    </p:spTree>
    <p:extLst>
      <p:ext uri="{BB962C8B-B14F-4D97-AF65-F5344CB8AC3E}">
        <p14:creationId xmlns:p14="http://schemas.microsoft.com/office/powerpoint/2010/main" val="28017454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21FF06-3EA6-B438-2A65-FD9C6E0BBE04}"/>
              </a:ext>
            </a:extLst>
          </p:cNvPr>
          <p:cNvSpPr>
            <a:spLocks noGrp="1"/>
          </p:cNvSpPr>
          <p:nvPr>
            <p:ph type="title"/>
          </p:nvPr>
        </p:nvSpPr>
        <p:spPr>
          <a:xfrm>
            <a:off x="264477" y="535781"/>
            <a:ext cx="3008313" cy="871537"/>
          </a:xfrm>
        </p:spPr>
        <p:txBody>
          <a:bodyPr>
            <a:noAutofit/>
          </a:bodyPr>
          <a:lstStyle/>
          <a:p>
            <a:r>
              <a:rPr lang="en-US" sz="5400" dirty="0"/>
              <a:t>Agenda:</a:t>
            </a:r>
          </a:p>
        </p:txBody>
      </p:sp>
      <p:sp>
        <p:nvSpPr>
          <p:cNvPr id="3" name="Content Placeholder 2">
            <a:extLst>
              <a:ext uri="{FF2B5EF4-FFF2-40B4-BE49-F238E27FC236}">
                <a16:creationId xmlns:a16="http://schemas.microsoft.com/office/drawing/2014/main" id="{5C5388E2-C34C-87B9-9CAC-4B9CCA06F926}"/>
              </a:ext>
            </a:extLst>
          </p:cNvPr>
          <p:cNvSpPr>
            <a:spLocks noGrp="1"/>
          </p:cNvSpPr>
          <p:nvPr>
            <p:ph idx="1"/>
          </p:nvPr>
        </p:nvSpPr>
        <p:spPr>
          <a:xfrm>
            <a:off x="264477" y="1581150"/>
            <a:ext cx="5562600" cy="2743200"/>
          </a:xfrm>
        </p:spPr>
        <p:txBody>
          <a:bodyPr>
            <a:normAutofit fontScale="92500" lnSpcReduction="20000"/>
          </a:bodyPr>
          <a:lstStyle/>
          <a:p>
            <a:r>
              <a:rPr lang="en-US" sz="2000" dirty="0"/>
              <a:t>Voter Registration Basis</a:t>
            </a:r>
          </a:p>
          <a:p>
            <a:pPr lvl="1"/>
            <a:r>
              <a:rPr lang="en-US" sz="1600" dirty="0"/>
              <a:t>Who qualifies to register to vote?</a:t>
            </a:r>
          </a:p>
          <a:p>
            <a:pPr lvl="1"/>
            <a:r>
              <a:rPr lang="en-US" sz="1600" dirty="0"/>
              <a:t>How can New Yorkers register to vote?</a:t>
            </a:r>
          </a:p>
          <a:p>
            <a:pPr lvl="1"/>
            <a:r>
              <a:rPr lang="en-US" sz="1600" dirty="0"/>
              <a:t>What is needed to register?</a:t>
            </a:r>
          </a:p>
          <a:p>
            <a:pPr lvl="1"/>
            <a:r>
              <a:rPr lang="en-US" sz="1600" dirty="0"/>
              <a:t>What questions does the registration form ask?</a:t>
            </a:r>
          </a:p>
          <a:p>
            <a:pPr lvl="1"/>
            <a:endParaRPr lang="en-US" sz="1600" dirty="0"/>
          </a:p>
          <a:p>
            <a:r>
              <a:rPr lang="en-US" sz="2000" dirty="0"/>
              <a:t>Voter Registration Drives</a:t>
            </a:r>
          </a:p>
          <a:p>
            <a:pPr lvl="1"/>
            <a:r>
              <a:rPr lang="en-US" sz="1600" dirty="0"/>
              <a:t>Who can register voters?</a:t>
            </a:r>
          </a:p>
          <a:p>
            <a:pPr lvl="1"/>
            <a:r>
              <a:rPr lang="en-US" sz="1600" dirty="0"/>
              <a:t>How to organize a registration drive?</a:t>
            </a:r>
          </a:p>
          <a:p>
            <a:pPr lvl="1"/>
            <a:r>
              <a:rPr lang="en-US" sz="1600" dirty="0"/>
              <a:t>What are the deadlines?</a:t>
            </a:r>
          </a:p>
          <a:p>
            <a:pPr lvl="1"/>
            <a:r>
              <a:rPr lang="en-US" sz="1600" dirty="0"/>
              <a:t>Commonly Asked Questions</a:t>
            </a:r>
          </a:p>
          <a:p>
            <a:endParaRPr lang="en-US" dirty="0"/>
          </a:p>
          <a:p>
            <a:endParaRPr lang="en-US" dirty="0"/>
          </a:p>
          <a:p>
            <a:endParaRPr lang="en-US" dirty="0"/>
          </a:p>
        </p:txBody>
      </p:sp>
    </p:spTree>
    <p:extLst>
      <p:ext uri="{BB962C8B-B14F-4D97-AF65-F5344CB8AC3E}">
        <p14:creationId xmlns:p14="http://schemas.microsoft.com/office/powerpoint/2010/main" val="36393164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86F5CF03-33CC-A2C2-CEAD-FDD91107D117}"/>
              </a:ext>
            </a:extLst>
          </p:cNvPr>
          <p:cNvSpPr txBox="1"/>
          <p:nvPr/>
        </p:nvSpPr>
        <p:spPr>
          <a:xfrm>
            <a:off x="152400" y="2343150"/>
            <a:ext cx="4572000" cy="1200329"/>
          </a:xfrm>
          <a:prstGeom prst="rect">
            <a:avLst/>
          </a:prstGeom>
          <a:noFill/>
        </p:spPr>
        <p:txBody>
          <a:bodyPr wrap="square">
            <a:spAutoFit/>
          </a:bodyPr>
          <a:lstStyle/>
          <a:p>
            <a:r>
              <a:rPr lang="en-US" sz="3600" b="1" dirty="0">
                <a:solidFill>
                  <a:schemeClr val="bg1"/>
                </a:solidFill>
              </a:rPr>
              <a:t>Voter Registration Basics</a:t>
            </a:r>
          </a:p>
        </p:txBody>
      </p:sp>
    </p:spTree>
    <p:extLst>
      <p:ext uri="{BB962C8B-B14F-4D97-AF65-F5344CB8AC3E}">
        <p14:creationId xmlns:p14="http://schemas.microsoft.com/office/powerpoint/2010/main" val="1186451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F0B4E5-BF51-861D-5FAC-56FD522DA505}"/>
              </a:ext>
            </a:extLst>
          </p:cNvPr>
          <p:cNvSpPr>
            <a:spLocks noGrp="1"/>
          </p:cNvSpPr>
          <p:nvPr>
            <p:ph type="title"/>
          </p:nvPr>
        </p:nvSpPr>
        <p:spPr>
          <a:xfrm>
            <a:off x="457200" y="342900"/>
            <a:ext cx="8229600" cy="857250"/>
          </a:xfrm>
        </p:spPr>
        <p:txBody>
          <a:bodyPr>
            <a:normAutofit/>
          </a:bodyPr>
          <a:lstStyle/>
          <a:p>
            <a:pPr marL="342900" marR="0" lvl="0" indent="-342900" defTabSz="914400" rtl="0" eaLnBrk="1" fontAlgn="auto" latinLnBrk="0" hangingPunct="1">
              <a:lnSpc>
                <a:spcPct val="100000"/>
              </a:lnSpc>
              <a:spcBef>
                <a:spcPct val="20000"/>
              </a:spcBef>
              <a:spcAft>
                <a:spcPts val="0"/>
              </a:spcAft>
              <a:tabLst/>
              <a:defRPr/>
            </a:pPr>
            <a:r>
              <a:rPr kumimoji="0" lang="en-US" sz="32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Who qualifies to register to vote?</a:t>
            </a:r>
            <a:endParaRPr lang="en-US" sz="3200" b="1" dirty="0"/>
          </a:p>
        </p:txBody>
      </p:sp>
      <p:sp>
        <p:nvSpPr>
          <p:cNvPr id="3" name="Content Placeholder 2">
            <a:extLst>
              <a:ext uri="{FF2B5EF4-FFF2-40B4-BE49-F238E27FC236}">
                <a16:creationId xmlns:a16="http://schemas.microsoft.com/office/drawing/2014/main" id="{50ACD949-477B-BC32-C1C1-38910583D4E9}"/>
              </a:ext>
            </a:extLst>
          </p:cNvPr>
          <p:cNvSpPr>
            <a:spLocks noGrp="1"/>
          </p:cNvSpPr>
          <p:nvPr>
            <p:ph idx="1"/>
          </p:nvPr>
        </p:nvSpPr>
        <p:spPr/>
        <p:txBody>
          <a:bodyPr>
            <a:normAutofit fontScale="62500" lnSpcReduction="20000"/>
          </a:bodyPr>
          <a:lstStyle/>
          <a:p>
            <a:r>
              <a:rPr lang="en-US" dirty="0"/>
              <a:t>To qualify for voter registration in New York State, the person must:</a:t>
            </a:r>
          </a:p>
          <a:p>
            <a:pPr lvl="1"/>
            <a:r>
              <a:rPr lang="en-US" dirty="0"/>
              <a:t>be a United States Citizen;</a:t>
            </a:r>
          </a:p>
          <a:p>
            <a:pPr lvl="1"/>
            <a:r>
              <a:rPr lang="en-US" dirty="0"/>
              <a:t>be 18 years old (they may pre-register at 16 or 17 but cannot vote until they are 18);</a:t>
            </a:r>
          </a:p>
          <a:p>
            <a:pPr lvl="1"/>
            <a:r>
              <a:rPr lang="en-US" dirty="0"/>
              <a:t>be a resident of this state and the county, city or village for at least 30 days before the election;</a:t>
            </a:r>
          </a:p>
          <a:p>
            <a:pPr lvl="1"/>
            <a:r>
              <a:rPr lang="en-US" dirty="0"/>
              <a:t>not be in prison for a felony conviction;</a:t>
            </a:r>
          </a:p>
          <a:p>
            <a:pPr lvl="1"/>
            <a:r>
              <a:rPr lang="en-US" dirty="0"/>
              <a:t>not be adjudged mentally incompetent by a court;</a:t>
            </a:r>
          </a:p>
          <a:p>
            <a:pPr lvl="1"/>
            <a:r>
              <a:rPr lang="en-US" dirty="0"/>
              <a:t>not claim the right to vote elsewhere</a:t>
            </a:r>
          </a:p>
          <a:p>
            <a:pPr lvl="1"/>
            <a:endParaRPr lang="en-US" dirty="0"/>
          </a:p>
          <a:p>
            <a:r>
              <a:rPr lang="en-US" dirty="0"/>
              <a:t>When registering to vote, the voter will sign an attestation swearing that they meet the statutory qualifications to register. </a:t>
            </a:r>
          </a:p>
          <a:p>
            <a:endParaRPr lang="en-US" dirty="0"/>
          </a:p>
        </p:txBody>
      </p:sp>
    </p:spTree>
    <p:extLst>
      <p:ext uri="{BB962C8B-B14F-4D97-AF65-F5344CB8AC3E}">
        <p14:creationId xmlns:p14="http://schemas.microsoft.com/office/powerpoint/2010/main" val="32728882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F0B4E5-BF51-861D-5FAC-56FD522DA505}"/>
              </a:ext>
            </a:extLst>
          </p:cNvPr>
          <p:cNvSpPr>
            <a:spLocks noGrp="1"/>
          </p:cNvSpPr>
          <p:nvPr>
            <p:ph type="title"/>
          </p:nvPr>
        </p:nvSpPr>
        <p:spPr>
          <a:xfrm>
            <a:off x="464820" y="327660"/>
            <a:ext cx="8229600" cy="857250"/>
          </a:xfrm>
        </p:spPr>
        <p:txBody>
          <a:bodyPr>
            <a:normAutofit/>
          </a:bodyPr>
          <a:lstStyle/>
          <a:p>
            <a:r>
              <a:rPr lang="en-US" sz="3200" b="1" dirty="0"/>
              <a:t>How can New Yorkers register to vote?</a:t>
            </a:r>
          </a:p>
        </p:txBody>
      </p:sp>
      <p:sp>
        <p:nvSpPr>
          <p:cNvPr id="3" name="Content Placeholder 2">
            <a:extLst>
              <a:ext uri="{FF2B5EF4-FFF2-40B4-BE49-F238E27FC236}">
                <a16:creationId xmlns:a16="http://schemas.microsoft.com/office/drawing/2014/main" id="{50ACD949-477B-BC32-C1C1-38910583D4E9}"/>
              </a:ext>
            </a:extLst>
          </p:cNvPr>
          <p:cNvSpPr>
            <a:spLocks noGrp="1"/>
          </p:cNvSpPr>
          <p:nvPr>
            <p:ph idx="1"/>
          </p:nvPr>
        </p:nvSpPr>
        <p:spPr>
          <a:xfrm>
            <a:off x="464820" y="1184910"/>
            <a:ext cx="8374380" cy="3489960"/>
          </a:xfrm>
        </p:spPr>
        <p:txBody>
          <a:bodyPr>
            <a:normAutofit fontScale="92500" lnSpcReduction="20000"/>
          </a:bodyPr>
          <a:lstStyle/>
          <a:p>
            <a:r>
              <a:rPr lang="en-US" sz="2300" b="1" dirty="0"/>
              <a:t>Online</a:t>
            </a:r>
            <a:r>
              <a:rPr lang="en-US" sz="2300" dirty="0"/>
              <a:t> – using the online voter registration portal </a:t>
            </a:r>
            <a:r>
              <a:rPr lang="en-US" sz="2300" dirty="0">
                <a:hlinkClick r:id="rId2"/>
              </a:rPr>
              <a:t>https://elections.ny.gov/register-vote</a:t>
            </a:r>
            <a:endParaRPr lang="en-US" sz="2300" dirty="0"/>
          </a:p>
          <a:p>
            <a:pPr marL="457200" lvl="1" indent="0">
              <a:buNone/>
            </a:pPr>
            <a:r>
              <a:rPr lang="en-US" sz="2300" dirty="0"/>
              <a:t> </a:t>
            </a:r>
          </a:p>
          <a:p>
            <a:r>
              <a:rPr lang="en-US" sz="2300" b="1" dirty="0"/>
              <a:t>In-person</a:t>
            </a:r>
            <a:r>
              <a:rPr lang="en-US" sz="2300" dirty="0"/>
              <a:t> – using a paper voter registration application at the Board of Elections office or any state agency designated as a National Voter Registration Act site. Sites include DMV, SUNY, CUNY, Department of Health, Office of Temporary Disability, and more. </a:t>
            </a:r>
          </a:p>
          <a:p>
            <a:pPr lvl="1"/>
            <a:endParaRPr lang="en-US" sz="2300" dirty="0"/>
          </a:p>
          <a:p>
            <a:r>
              <a:rPr lang="en-US" sz="2300" b="1" dirty="0"/>
              <a:t>By mail </a:t>
            </a:r>
            <a:r>
              <a:rPr lang="en-US" sz="2300" dirty="0"/>
              <a:t>– using a paper voter registration application. The form must be returned to the voter’s County Board of Elections.</a:t>
            </a:r>
          </a:p>
          <a:p>
            <a:pPr marL="0" indent="0">
              <a:buNone/>
            </a:pPr>
            <a:endParaRPr lang="en-US" dirty="0"/>
          </a:p>
        </p:txBody>
      </p:sp>
    </p:spTree>
    <p:extLst>
      <p:ext uri="{BB962C8B-B14F-4D97-AF65-F5344CB8AC3E}">
        <p14:creationId xmlns:p14="http://schemas.microsoft.com/office/powerpoint/2010/main" val="324359163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F0B4E5-BF51-861D-5FAC-56FD522DA505}"/>
              </a:ext>
            </a:extLst>
          </p:cNvPr>
          <p:cNvSpPr>
            <a:spLocks noGrp="1"/>
          </p:cNvSpPr>
          <p:nvPr>
            <p:ph type="title"/>
          </p:nvPr>
        </p:nvSpPr>
        <p:spPr>
          <a:xfrm>
            <a:off x="457200" y="342900"/>
            <a:ext cx="8229600" cy="857250"/>
          </a:xfrm>
        </p:spPr>
        <p:txBody>
          <a:bodyPr>
            <a:normAutofit/>
          </a:bodyPr>
          <a:lstStyle/>
          <a:p>
            <a:pPr marL="342900" marR="0" lvl="0" indent="-342900" defTabSz="914400" rtl="0" eaLnBrk="1" fontAlgn="auto" latinLnBrk="0" hangingPunct="1">
              <a:lnSpc>
                <a:spcPct val="100000"/>
              </a:lnSpc>
              <a:spcBef>
                <a:spcPct val="20000"/>
              </a:spcBef>
              <a:spcAft>
                <a:spcPts val="0"/>
              </a:spcAft>
              <a:tabLst/>
              <a:defRPr/>
            </a:pPr>
            <a:r>
              <a:rPr kumimoji="0" lang="en-US" sz="32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What is needed to register?</a:t>
            </a:r>
          </a:p>
        </p:txBody>
      </p:sp>
      <p:sp>
        <p:nvSpPr>
          <p:cNvPr id="3" name="Content Placeholder 2">
            <a:extLst>
              <a:ext uri="{FF2B5EF4-FFF2-40B4-BE49-F238E27FC236}">
                <a16:creationId xmlns:a16="http://schemas.microsoft.com/office/drawing/2014/main" id="{50ACD949-477B-BC32-C1C1-38910583D4E9}"/>
              </a:ext>
            </a:extLst>
          </p:cNvPr>
          <p:cNvSpPr>
            <a:spLocks noGrp="1"/>
          </p:cNvSpPr>
          <p:nvPr>
            <p:ph idx="1"/>
          </p:nvPr>
        </p:nvSpPr>
        <p:spPr>
          <a:xfrm>
            <a:off x="422910" y="1200150"/>
            <a:ext cx="8263890" cy="3394075"/>
          </a:xfrm>
        </p:spPr>
        <p:txBody>
          <a:bodyPr>
            <a:noAutofit/>
          </a:bodyPr>
          <a:lstStyle/>
          <a:p>
            <a:r>
              <a:rPr lang="en-US" sz="1800" dirty="0"/>
              <a:t>Voters must provide some form of ID when registering, this can be the last four digits of their social security number or their DMV driver’s license or ID number.</a:t>
            </a:r>
          </a:p>
          <a:p>
            <a:endParaRPr lang="en-US" sz="1800" dirty="0"/>
          </a:p>
          <a:p>
            <a:r>
              <a:rPr lang="en-US" sz="1800" dirty="0"/>
              <a:t>ID can also be provided the first time a voter goes to vote. This ID can be a photo ID, bank statement, lease agreement, or other government document with the voter’s name and address.</a:t>
            </a:r>
          </a:p>
          <a:p>
            <a:endParaRPr lang="en-US" sz="1800" dirty="0"/>
          </a:p>
          <a:p>
            <a:r>
              <a:rPr lang="en-US" sz="1800" dirty="0"/>
              <a:t>The voter must provide an original signature. If registering to vote online, the voter can sign electronically using their finger or computer mouse, or upload a photo of their handwritten signature. </a:t>
            </a:r>
          </a:p>
          <a:p>
            <a:endParaRPr lang="en-US" sz="1800" dirty="0"/>
          </a:p>
          <a:p>
            <a:pPr marL="0" indent="0">
              <a:buNone/>
            </a:pPr>
            <a:endParaRPr lang="en-US" sz="1800" dirty="0"/>
          </a:p>
        </p:txBody>
      </p:sp>
    </p:spTree>
    <p:extLst>
      <p:ext uri="{BB962C8B-B14F-4D97-AF65-F5344CB8AC3E}">
        <p14:creationId xmlns:p14="http://schemas.microsoft.com/office/powerpoint/2010/main" val="31851249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9D4D38-FFD5-E274-7D2F-828390258A47}"/>
              </a:ext>
            </a:extLst>
          </p:cNvPr>
          <p:cNvSpPr>
            <a:spLocks noGrp="1"/>
          </p:cNvSpPr>
          <p:nvPr>
            <p:ph type="title"/>
          </p:nvPr>
        </p:nvSpPr>
        <p:spPr>
          <a:xfrm>
            <a:off x="494506" y="301308"/>
            <a:ext cx="8344693" cy="857250"/>
          </a:xfrm>
        </p:spPr>
        <p:txBody>
          <a:bodyPr>
            <a:noAutofit/>
          </a:bodyPr>
          <a:lstStyle/>
          <a:p>
            <a:r>
              <a:rPr kumimoji="0" lang="en-US" sz="2800" b="1" i="0" u="none" strike="noStrike" kern="1200" cap="none" spc="0" normalizeH="0" baseline="0" noProof="0" dirty="0">
                <a:ln>
                  <a:noFill/>
                </a:ln>
                <a:solidFill>
                  <a:prstClr val="black"/>
                </a:solidFill>
                <a:effectLst/>
                <a:uLnTx/>
                <a:uFillTx/>
                <a:latin typeface="Arial" panose="020B0604020202020204" pitchFamily="34" charset="0"/>
                <a:ea typeface="+mj-ea"/>
                <a:cs typeface="Arial" panose="020B0604020202020204" pitchFamily="34" charset="0"/>
              </a:rPr>
              <a:t>What questions does the registration form ask?</a:t>
            </a:r>
            <a:endParaRPr lang="en-US" sz="2800" dirty="0"/>
          </a:p>
        </p:txBody>
      </p:sp>
      <p:sp>
        <p:nvSpPr>
          <p:cNvPr id="3" name="Text Placeholder 2">
            <a:extLst>
              <a:ext uri="{FF2B5EF4-FFF2-40B4-BE49-F238E27FC236}">
                <a16:creationId xmlns:a16="http://schemas.microsoft.com/office/drawing/2014/main" id="{F9DFF43D-57D6-9B4A-80C5-ADA3342F04F1}"/>
              </a:ext>
            </a:extLst>
          </p:cNvPr>
          <p:cNvSpPr>
            <a:spLocks noGrp="1"/>
          </p:cNvSpPr>
          <p:nvPr>
            <p:ph type="body" idx="1"/>
          </p:nvPr>
        </p:nvSpPr>
        <p:spPr/>
        <p:txBody>
          <a:bodyPr>
            <a:normAutofit/>
          </a:bodyPr>
          <a:lstStyle/>
          <a:p>
            <a:r>
              <a:rPr lang="en-US" sz="2000" dirty="0"/>
              <a:t>Mandatory Questions:</a:t>
            </a:r>
          </a:p>
        </p:txBody>
      </p:sp>
      <p:sp>
        <p:nvSpPr>
          <p:cNvPr id="4" name="Content Placeholder 3">
            <a:extLst>
              <a:ext uri="{FF2B5EF4-FFF2-40B4-BE49-F238E27FC236}">
                <a16:creationId xmlns:a16="http://schemas.microsoft.com/office/drawing/2014/main" id="{01CC0B90-4718-E7F4-C12E-8C9C43C873CF}"/>
              </a:ext>
            </a:extLst>
          </p:cNvPr>
          <p:cNvSpPr>
            <a:spLocks noGrp="1"/>
          </p:cNvSpPr>
          <p:nvPr>
            <p:ph sz="half" idx="2"/>
          </p:nvPr>
        </p:nvSpPr>
        <p:spPr/>
        <p:txBody>
          <a:bodyPr>
            <a:normAutofit fontScale="55000" lnSpcReduction="20000"/>
          </a:bodyPr>
          <a:lstStyle/>
          <a:p>
            <a:r>
              <a:rPr lang="en-US" sz="2800" dirty="0"/>
              <a:t>Whether person is US Citizen</a:t>
            </a:r>
          </a:p>
          <a:p>
            <a:r>
              <a:rPr lang="en-US" sz="2800" dirty="0"/>
              <a:t>Whether person is 18 or older</a:t>
            </a:r>
          </a:p>
          <a:p>
            <a:r>
              <a:rPr lang="en-US" sz="2800" dirty="0"/>
              <a:t>Name</a:t>
            </a:r>
          </a:p>
          <a:p>
            <a:r>
              <a:rPr lang="en-US" sz="2800" dirty="0"/>
              <a:t>Date of birth </a:t>
            </a:r>
          </a:p>
          <a:p>
            <a:r>
              <a:rPr lang="en-US" sz="2800" dirty="0"/>
              <a:t>Address</a:t>
            </a:r>
          </a:p>
          <a:p>
            <a:r>
              <a:rPr lang="en-US" sz="2800" dirty="0"/>
              <a:t>Mailing address (if applicable)</a:t>
            </a:r>
          </a:p>
          <a:p>
            <a:r>
              <a:rPr lang="en-US" sz="2800" dirty="0"/>
              <a:t>Voting history (if applicable)</a:t>
            </a:r>
          </a:p>
          <a:p>
            <a:r>
              <a:rPr lang="en-US" sz="2800" dirty="0"/>
              <a:t>Identification </a:t>
            </a:r>
          </a:p>
          <a:p>
            <a:r>
              <a:rPr lang="en-US" sz="2800" dirty="0"/>
              <a:t>Political party (“no party” is an option)</a:t>
            </a:r>
          </a:p>
          <a:p>
            <a:r>
              <a:rPr lang="en-US" sz="2800" dirty="0"/>
              <a:t>Oath affirming voter answered truthfully</a:t>
            </a:r>
          </a:p>
        </p:txBody>
      </p:sp>
      <p:sp>
        <p:nvSpPr>
          <p:cNvPr id="5" name="Text Placeholder 4">
            <a:extLst>
              <a:ext uri="{FF2B5EF4-FFF2-40B4-BE49-F238E27FC236}">
                <a16:creationId xmlns:a16="http://schemas.microsoft.com/office/drawing/2014/main" id="{4C29D0CB-34BC-7ED1-B06C-5052A5186A2C}"/>
              </a:ext>
            </a:extLst>
          </p:cNvPr>
          <p:cNvSpPr>
            <a:spLocks noGrp="1"/>
          </p:cNvSpPr>
          <p:nvPr>
            <p:ph type="body" sz="quarter" idx="3"/>
          </p:nvPr>
        </p:nvSpPr>
        <p:spPr/>
        <p:txBody>
          <a:bodyPr>
            <a:normAutofit/>
          </a:bodyPr>
          <a:lstStyle/>
          <a:p>
            <a:r>
              <a:rPr lang="en-US" sz="2000" dirty="0"/>
              <a:t>Optional Questions:</a:t>
            </a:r>
          </a:p>
        </p:txBody>
      </p:sp>
      <p:sp>
        <p:nvSpPr>
          <p:cNvPr id="6" name="Content Placeholder 5">
            <a:extLst>
              <a:ext uri="{FF2B5EF4-FFF2-40B4-BE49-F238E27FC236}">
                <a16:creationId xmlns:a16="http://schemas.microsoft.com/office/drawing/2014/main" id="{4CB0671A-EB61-0CEF-1FDE-08A44FE314F0}"/>
              </a:ext>
            </a:extLst>
          </p:cNvPr>
          <p:cNvSpPr>
            <a:spLocks noGrp="1"/>
          </p:cNvSpPr>
          <p:nvPr>
            <p:ph sz="quarter" idx="4"/>
          </p:nvPr>
        </p:nvSpPr>
        <p:spPr/>
        <p:txBody>
          <a:bodyPr>
            <a:normAutofit fontScale="55000" lnSpcReduction="20000"/>
          </a:bodyPr>
          <a:lstStyle/>
          <a:p>
            <a:r>
              <a:rPr lang="en-US" sz="2900" dirty="0"/>
              <a:t>Gender</a:t>
            </a:r>
          </a:p>
          <a:p>
            <a:r>
              <a:rPr lang="en-US" sz="2900" dirty="0"/>
              <a:t>Phone</a:t>
            </a:r>
          </a:p>
          <a:p>
            <a:r>
              <a:rPr lang="en-US" sz="2900" dirty="0"/>
              <a:t>Email</a:t>
            </a:r>
          </a:p>
          <a:p>
            <a:r>
              <a:rPr lang="en-US" sz="2900" dirty="0"/>
              <a:t>Whether voter needs an absentee ballot</a:t>
            </a:r>
          </a:p>
          <a:p>
            <a:r>
              <a:rPr lang="en-US" sz="2900" dirty="0"/>
              <a:t>Whether voter would like to be an election worker</a:t>
            </a:r>
          </a:p>
          <a:p>
            <a:pPr marL="0" indent="0">
              <a:buNone/>
            </a:pPr>
            <a:endParaRPr lang="en-US" dirty="0"/>
          </a:p>
        </p:txBody>
      </p:sp>
    </p:spTree>
    <p:extLst>
      <p:ext uri="{BB962C8B-B14F-4D97-AF65-F5344CB8AC3E}">
        <p14:creationId xmlns:p14="http://schemas.microsoft.com/office/powerpoint/2010/main" val="181084749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86F5CF03-33CC-A2C2-CEAD-FDD91107D117}"/>
              </a:ext>
            </a:extLst>
          </p:cNvPr>
          <p:cNvSpPr txBox="1"/>
          <p:nvPr/>
        </p:nvSpPr>
        <p:spPr>
          <a:xfrm>
            <a:off x="152400" y="2343150"/>
            <a:ext cx="4572000" cy="1200329"/>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600" b="1" i="0" u="none" strike="noStrike" kern="1200" cap="none" spc="0" normalizeH="0" baseline="0" noProof="0" dirty="0">
                <a:ln>
                  <a:noFill/>
                </a:ln>
                <a:solidFill>
                  <a:prstClr val="white"/>
                </a:solidFill>
                <a:effectLst/>
                <a:uLnTx/>
                <a:uFillTx/>
                <a:latin typeface="Calibri"/>
                <a:ea typeface="+mn-ea"/>
                <a:cs typeface="+mn-cs"/>
              </a:rPr>
              <a:t>Voter Registration Drives</a:t>
            </a:r>
          </a:p>
        </p:txBody>
      </p:sp>
    </p:spTree>
    <p:extLst>
      <p:ext uri="{BB962C8B-B14F-4D97-AF65-F5344CB8AC3E}">
        <p14:creationId xmlns:p14="http://schemas.microsoft.com/office/powerpoint/2010/main" val="387578256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F0B4E5-BF51-861D-5FAC-56FD522DA505}"/>
              </a:ext>
            </a:extLst>
          </p:cNvPr>
          <p:cNvSpPr>
            <a:spLocks noGrp="1"/>
          </p:cNvSpPr>
          <p:nvPr>
            <p:ph type="title"/>
          </p:nvPr>
        </p:nvSpPr>
        <p:spPr>
          <a:xfrm>
            <a:off x="457200" y="342900"/>
            <a:ext cx="8229600" cy="857250"/>
          </a:xfrm>
        </p:spPr>
        <p:txBody>
          <a:bodyPr>
            <a:normAutofit/>
          </a:bodyPr>
          <a:lstStyle/>
          <a:p>
            <a:pPr marL="342900" marR="0" lvl="0" indent="-342900" defTabSz="914400" rtl="0" eaLnBrk="1" fontAlgn="auto" latinLnBrk="0" hangingPunct="1">
              <a:lnSpc>
                <a:spcPct val="100000"/>
              </a:lnSpc>
              <a:spcBef>
                <a:spcPct val="20000"/>
              </a:spcBef>
              <a:spcAft>
                <a:spcPts val="0"/>
              </a:spcAft>
              <a:tabLst/>
              <a:defRPr/>
            </a:pPr>
            <a:r>
              <a:rPr kumimoji="0" lang="en-US" sz="32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Who can register voters?</a:t>
            </a:r>
          </a:p>
        </p:txBody>
      </p:sp>
      <p:sp>
        <p:nvSpPr>
          <p:cNvPr id="3" name="Content Placeholder 2">
            <a:extLst>
              <a:ext uri="{FF2B5EF4-FFF2-40B4-BE49-F238E27FC236}">
                <a16:creationId xmlns:a16="http://schemas.microsoft.com/office/drawing/2014/main" id="{50ACD949-477B-BC32-C1C1-38910583D4E9}"/>
              </a:ext>
            </a:extLst>
          </p:cNvPr>
          <p:cNvSpPr>
            <a:spLocks noGrp="1"/>
          </p:cNvSpPr>
          <p:nvPr>
            <p:ph idx="1"/>
          </p:nvPr>
        </p:nvSpPr>
        <p:spPr>
          <a:xfrm>
            <a:off x="422910" y="1200150"/>
            <a:ext cx="8340090" cy="3394075"/>
          </a:xfrm>
        </p:spPr>
        <p:txBody>
          <a:bodyPr>
            <a:noAutofit/>
          </a:bodyPr>
          <a:lstStyle/>
          <a:p>
            <a:r>
              <a:rPr lang="en-US" sz="1800" dirty="0"/>
              <a:t>In New York State any individual can assist in registering voters!</a:t>
            </a:r>
          </a:p>
          <a:p>
            <a:r>
              <a:rPr lang="en-US" sz="1800" dirty="0"/>
              <a:t>While anyone can register voters, there are a few best practices to consider:</a:t>
            </a:r>
          </a:p>
          <a:p>
            <a:pPr lvl="1"/>
            <a:r>
              <a:rPr lang="en-US" sz="1800" dirty="0"/>
              <a:t>Be nonpartisan - register anyone regardless of their political beliefs.</a:t>
            </a:r>
          </a:p>
          <a:p>
            <a:pPr lvl="1"/>
            <a:r>
              <a:rPr lang="en-US" sz="1800" dirty="0"/>
              <a:t>Don’t try to coerce a person to select a certain party. </a:t>
            </a:r>
          </a:p>
          <a:p>
            <a:pPr lvl="2"/>
            <a:r>
              <a:rPr lang="en-US" sz="1800" dirty="0"/>
              <a:t>You can still provide information about New York’s closed primaries, but don’t try to influence their decision to select a party.</a:t>
            </a:r>
          </a:p>
          <a:p>
            <a:pPr lvl="1"/>
            <a:r>
              <a:rPr lang="en-US" sz="1800" dirty="0"/>
              <a:t>Be sure to explain the qualifications to register</a:t>
            </a:r>
          </a:p>
          <a:p>
            <a:pPr lvl="2"/>
            <a:r>
              <a:rPr lang="en-US" sz="1800" dirty="0"/>
              <a:t>If a voter is not truthful in their registration, they can risk legal consequences.  </a:t>
            </a:r>
          </a:p>
          <a:p>
            <a:pPr lvl="1"/>
            <a:r>
              <a:rPr lang="en-US" sz="1800" dirty="0"/>
              <a:t>If in doubt about whether a voter qualifies you can always contact the Board of Elections for help.</a:t>
            </a:r>
          </a:p>
          <a:p>
            <a:pPr lvl="2"/>
            <a:endParaRPr lang="en-US" sz="1400" dirty="0"/>
          </a:p>
          <a:p>
            <a:pPr marL="914400" lvl="2" indent="0">
              <a:buNone/>
            </a:pPr>
            <a:endParaRPr lang="en-US" sz="1400" dirty="0"/>
          </a:p>
          <a:p>
            <a:pPr lvl="1"/>
            <a:endParaRPr lang="en-US" sz="1800" dirty="0"/>
          </a:p>
          <a:p>
            <a:pPr lvl="1"/>
            <a:endParaRPr lang="en-US" sz="1800" dirty="0"/>
          </a:p>
          <a:p>
            <a:endParaRPr lang="en-US" sz="1800" dirty="0"/>
          </a:p>
          <a:p>
            <a:endParaRPr lang="en-US" sz="1800" dirty="0"/>
          </a:p>
          <a:p>
            <a:endParaRPr lang="en-US" sz="1800" dirty="0"/>
          </a:p>
          <a:p>
            <a:endParaRPr lang="en-US" sz="1800" dirty="0"/>
          </a:p>
          <a:p>
            <a:endParaRPr lang="en-US" sz="1800" dirty="0"/>
          </a:p>
        </p:txBody>
      </p:sp>
    </p:spTree>
    <p:extLst>
      <p:ext uri="{BB962C8B-B14F-4D97-AF65-F5344CB8AC3E}">
        <p14:creationId xmlns:p14="http://schemas.microsoft.com/office/powerpoint/2010/main" val="3036809004"/>
      </p:ext>
    </p:extLst>
  </p:cSld>
  <p:clrMapOvr>
    <a:masterClrMapping/>
  </p:clrMapOvr>
</p:sld>
</file>

<file path=ppt/theme/theme1.xml><?xml version="1.0" encoding="utf-8"?>
<a:theme xmlns:a="http://schemas.openxmlformats.org/drawingml/2006/main" name="Cover Master">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NYSBOE - Agency PowerPoint Template.pptx" id="{73FC1378-994B-4B7A-B5C4-C8AFFE2C6B8A}" vid="{5E393473-B504-4206-AF70-4346B22AE698}"/>
    </a:ext>
  </a:extLst>
</a:theme>
</file>

<file path=ppt/theme/theme2.xml><?xml version="1.0" encoding="utf-8"?>
<a:theme xmlns:a="http://schemas.openxmlformats.org/drawingml/2006/main" name="Section Master">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NYSBOE - Agency PowerPoint Template.pptx" id="{73FC1378-994B-4B7A-B5C4-C8AFFE2C6B8A}" vid="{E8FD890A-E329-41D8-9548-327E860555D5}"/>
    </a:ext>
  </a:extLst>
</a:theme>
</file>

<file path=ppt/theme/theme3.xml><?xml version="1.0" encoding="utf-8"?>
<a:theme xmlns:a="http://schemas.openxmlformats.org/drawingml/2006/main" name="2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NYSBOE - Agency PowerPoint Template.pptx" id="{73FC1378-994B-4B7A-B5C4-C8AFFE2C6B8A}" vid="{E4B6E634-FB2D-4FFD-978E-73754A3B9618}"/>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A1DC69CB42817B45BA27F966FEFFB36A" ma:contentTypeVersion="4" ma:contentTypeDescription="Create a new document." ma:contentTypeScope="" ma:versionID="d8538c7fd889e5d7521f37b7fc773bc4">
  <xsd:schema xmlns:xsd="http://www.w3.org/2001/XMLSchema" xmlns:xs="http://www.w3.org/2001/XMLSchema" xmlns:p="http://schemas.microsoft.com/office/2006/metadata/properties" xmlns:ns3="5a2e5b6e-ff49-4619-b924-3fd451e726bc" targetNamespace="http://schemas.microsoft.com/office/2006/metadata/properties" ma:root="true" ma:fieldsID="5e0dc9280b5277e7277bd9b6c1fda422" ns3:_="">
    <xsd:import namespace="5a2e5b6e-ff49-4619-b924-3fd451e726bc"/>
    <xsd:element name="properties">
      <xsd:complexType>
        <xsd:sequence>
          <xsd:element name="documentManagement">
            <xsd:complexType>
              <xsd:all>
                <xsd:element ref="ns3:MediaServiceMetadata" minOccurs="0"/>
                <xsd:element ref="ns3:MediaServiceFastMetadata" minOccurs="0"/>
                <xsd:element ref="ns3:MediaServiceSearchProperties" minOccurs="0"/>
                <xsd:element ref="ns3: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a2e5b6e-ff49-4619-b924-3fd451e726bc"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741F8B16-B740-4AF2-905B-0F55AB1209FA}">
  <ds:schemaRefs>
    <ds:schemaRef ds:uri="http://schemas.microsoft.com/office/2006/metadata/properties"/>
    <ds:schemaRef ds:uri="http://schemas.microsoft.com/office/infopath/2007/PartnerControls"/>
    <ds:schemaRef ds:uri="http://purl.org/dc/dcmitype/"/>
    <ds:schemaRef ds:uri="5a2e5b6e-ff49-4619-b924-3fd451e726bc"/>
    <ds:schemaRef ds:uri="http://schemas.microsoft.com/office/2006/documentManagement/types"/>
    <ds:schemaRef ds:uri="http://purl.org/dc/elements/1.1/"/>
    <ds:schemaRef ds:uri="http://schemas.openxmlformats.org/package/2006/metadata/core-properties"/>
    <ds:schemaRef ds:uri="http://purl.org/dc/terms/"/>
    <ds:schemaRef ds:uri="http://www.w3.org/XML/1998/namespace"/>
  </ds:schemaRefs>
</ds:datastoreItem>
</file>

<file path=customXml/itemProps2.xml><?xml version="1.0" encoding="utf-8"?>
<ds:datastoreItem xmlns:ds="http://schemas.openxmlformats.org/officeDocument/2006/customXml" ds:itemID="{DBB00D30-9030-48AE-9559-BAAB1B52B88F}">
  <ds:schemaRefs>
    <ds:schemaRef ds:uri="http://schemas.microsoft.com/sharepoint/v3/contenttype/forms"/>
  </ds:schemaRefs>
</ds:datastoreItem>
</file>

<file path=customXml/itemProps3.xml><?xml version="1.0" encoding="utf-8"?>
<ds:datastoreItem xmlns:ds="http://schemas.openxmlformats.org/officeDocument/2006/customXml" ds:itemID="{92382363-0D5A-49C8-BB14-C73A56015FF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a2e5b6e-ff49-4619-b924-3fd451e726b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NYSBOE - Agency PowerPoint Template</Template>
  <TotalTime>36805</TotalTime>
  <Words>1852</Words>
  <Application>Microsoft Office PowerPoint</Application>
  <PresentationFormat>On-screen Show (16:9)</PresentationFormat>
  <Paragraphs>182</Paragraphs>
  <Slides>19</Slides>
  <Notes>0</Notes>
  <HiddenSlides>0</HiddenSlides>
  <MMClips>0</MMClips>
  <ScaleCrop>false</ScaleCrop>
  <HeadingPairs>
    <vt:vector size="6" baseType="variant">
      <vt:variant>
        <vt:lpstr>Fonts Used</vt:lpstr>
      </vt:variant>
      <vt:variant>
        <vt:i4>2</vt:i4>
      </vt:variant>
      <vt:variant>
        <vt:lpstr>Theme</vt:lpstr>
      </vt:variant>
      <vt:variant>
        <vt:i4>3</vt:i4>
      </vt:variant>
      <vt:variant>
        <vt:lpstr>Slide Titles</vt:lpstr>
      </vt:variant>
      <vt:variant>
        <vt:i4>19</vt:i4>
      </vt:variant>
    </vt:vector>
  </HeadingPairs>
  <TitlesOfParts>
    <vt:vector size="24" baseType="lpstr">
      <vt:lpstr>Arial</vt:lpstr>
      <vt:lpstr>Calibri</vt:lpstr>
      <vt:lpstr>Cover Master</vt:lpstr>
      <vt:lpstr>Section Master</vt:lpstr>
      <vt:lpstr>2_Custom Design</vt:lpstr>
      <vt:lpstr>PowerPoint Presentation</vt:lpstr>
      <vt:lpstr>Agenda:</vt:lpstr>
      <vt:lpstr>PowerPoint Presentation</vt:lpstr>
      <vt:lpstr>Who qualifies to register to vote?</vt:lpstr>
      <vt:lpstr>How can New Yorkers register to vote?</vt:lpstr>
      <vt:lpstr>What is needed to register?</vt:lpstr>
      <vt:lpstr>What questions does the registration form ask?</vt:lpstr>
      <vt:lpstr>PowerPoint Presentation</vt:lpstr>
      <vt:lpstr>Who can register voters?</vt:lpstr>
      <vt:lpstr>How to organize a registration drive?</vt:lpstr>
      <vt:lpstr>How to organize a registration drive?</vt:lpstr>
      <vt:lpstr>How to organize a registration drive?</vt:lpstr>
      <vt:lpstr>How to organize a registration drive?</vt:lpstr>
      <vt:lpstr>How to organize a registration drive?</vt:lpstr>
      <vt:lpstr>What are the deadlines?</vt:lpstr>
      <vt:lpstr>What are the deadlines?</vt:lpstr>
      <vt:lpstr>Commonly Asked Questions</vt:lpstr>
      <vt:lpstr>Online Voter Registration</vt:lpstr>
      <vt:lpstr>PowerPoint Presentation</vt:lpstr>
    </vt:vector>
  </TitlesOfParts>
  <Company>New York State - Office of General Services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Couser, Cheryl (ELECTIONS)</dc:creator>
  <cp:lastModifiedBy>Wilson, Jennifer (ELECTIONS)</cp:lastModifiedBy>
  <cp:revision>237</cp:revision>
  <cp:lastPrinted>2024-03-18T13:36:16Z</cp:lastPrinted>
  <dcterms:created xsi:type="dcterms:W3CDTF">2019-04-08T16:03:40Z</dcterms:created>
  <dcterms:modified xsi:type="dcterms:W3CDTF">2024-03-18T13:45:42Z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0x010100A1DC69CB42817B45BA27F966FEFFB36A</vt:lpwstr>
  </property>
</Properties>
</file>