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3336E3-CA2B-3959-4866-F1BDA630B518}" v="140" dt="2026-04-28T04:01:24.494"/>
    <p1510:client id="{307B5EE7-0A13-533D-4F91-8670D8BE4EBD}" v="34" dt="2026-04-28T17:00:13.357"/>
    <p1510:client id="{94F0C23E-2325-B299-ADD2-1F78EDBCBFE9}" v="3" dt="2026-04-29T04:41:33.977"/>
    <p1510:client id="{CA19482B-947A-8CB2-706F-B5F099DCEC11}" v="709" dt="2026-04-28T20:15:48.7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59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51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7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880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65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14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68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72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60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85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67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379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37" r:id="rId6"/>
    <p:sldLayoutId id="2147483733" r:id="rId7"/>
    <p:sldLayoutId id="2147483734" r:id="rId8"/>
    <p:sldLayoutId id="2147483735" r:id="rId9"/>
    <p:sldLayoutId id="2147483736" r:id="rId10"/>
    <p:sldLayoutId id="2147483738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ny.edu/leads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uny.edu/about/fast-facts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27" name="Picture 26" descr="Houses in a subdivision">
            <a:extLst>
              <a:ext uri="{FF2B5EF4-FFF2-40B4-BE49-F238E27FC236}">
                <a16:creationId xmlns:a16="http://schemas.microsoft.com/office/drawing/2014/main" id="{A2D650FC-442C-856D-B29D-0D4C6F8F41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114" r="9091" b="8277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D21F66AB-6D67-4C86-A415-0B6E4EEC5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23811" y="423809"/>
            <a:ext cx="6858002" cy="601038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1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786" y="908651"/>
            <a:ext cx="5230366" cy="4005454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300" dirty="0">
                <a:latin typeface="Bierstadt"/>
              </a:rPr>
              <a:t>How do we Support and </a:t>
            </a:r>
            <a:r>
              <a:rPr lang="en-US" sz="4300" dirty="0" err="1">
                <a:latin typeface="Bierstadt"/>
              </a:rPr>
              <a:t>MobilizE</a:t>
            </a:r>
            <a:r>
              <a:rPr lang="en-US" sz="4300" dirty="0">
                <a:latin typeface="Bierstadt"/>
              </a:rPr>
              <a:t> the AANHPI community in Western NY?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787" y="5050632"/>
            <a:ext cx="3793200" cy="1129888"/>
          </a:xfrm>
        </p:spPr>
        <p:txBody>
          <a:bodyPr anchor="b">
            <a:normAutofit fontScale="70000" lnSpcReduction="20000"/>
          </a:bodyPr>
          <a:lstStyle/>
          <a:p>
            <a:r>
              <a:rPr lang="en-US" sz="2200" dirty="0">
                <a:latin typeface="Bierstadt"/>
              </a:rPr>
              <a:t>Christina </a:t>
            </a:r>
            <a:r>
              <a:rPr lang="en-US" sz="2200" dirty="0" err="1">
                <a:latin typeface="Bierstadt"/>
              </a:rPr>
              <a:t>Heyon</a:t>
            </a:r>
            <a:r>
              <a:rPr lang="en-US" sz="2200" dirty="0">
                <a:latin typeface="Bierstadt"/>
              </a:rPr>
              <a:t> Lee, EdD</a:t>
            </a:r>
            <a:endParaRPr lang="en-US" dirty="0"/>
          </a:p>
          <a:p>
            <a:r>
              <a:rPr lang="en-US" sz="2200" dirty="0">
                <a:latin typeface="Bierstadt"/>
              </a:rPr>
              <a:t>Community member, VP, Brighton CSD and Director, Global Education and International Services, MCC (SUNY)</a:t>
            </a:r>
            <a:endParaRPr lang="en-US"/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B66F5E1-B07D-4718-F4B4-5FCE4B7E8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9006" y="727509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0D55A-4040-9E97-9EAD-4070A119C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Monroe County Population Growth by Race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04126-9A2C-E195-F67D-1141B8A01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 map with red circles and green dots&#10;&#10;AI-generated content may be incorrect.">
            <a:extLst>
              <a:ext uri="{FF2B5EF4-FFF2-40B4-BE49-F238E27FC236}">
                <a16:creationId xmlns:a16="http://schemas.microsoft.com/office/drawing/2014/main" id="{0A361269-E6CD-C46F-5260-9B13322D1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293" y="1563075"/>
            <a:ext cx="7485951" cy="448407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DE5ED-2405-DB8A-2405-FDD7DF578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https://www.actrochester.org/population#population-by-race-ethnicity</a:t>
            </a:r>
          </a:p>
        </p:txBody>
      </p:sp>
    </p:spTree>
    <p:extLst>
      <p:ext uri="{BB962C8B-B14F-4D97-AF65-F5344CB8AC3E}">
        <p14:creationId xmlns:p14="http://schemas.microsoft.com/office/powerpoint/2010/main" val="925616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5D67320-FCFD-4931-AAF7-C6C853329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0026C5-4E9B-4C00-AE74-1C1436840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00" y="908651"/>
            <a:ext cx="3620882" cy="468565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/>
              <a:t>State University of </a:t>
            </a:r>
            <a:r>
              <a:rPr lang="en-US"/>
              <a:t>NEW  York</a:t>
            </a: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r>
              <a:rPr lang="en-US"/>
              <a:t>Leadership Institutes:</a:t>
            </a:r>
            <a:br>
              <a:rPr lang="en-US" dirty="0"/>
            </a:br>
            <a:r>
              <a:rPr lang="en-US"/>
              <a:t>AANHPI, HLI, BLI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 descr="A map of the state of new york&#10;&#10;AI-generated content may be incorrect.">
            <a:extLst>
              <a:ext uri="{FF2B5EF4-FFF2-40B4-BE49-F238E27FC236}">
                <a16:creationId xmlns:a16="http://schemas.microsoft.com/office/drawing/2014/main" id="{089BA85C-C04D-B9CB-AA54-0CFCEFA00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2" b="6260"/>
          <a:stretch>
            <a:fillRect/>
          </a:stretch>
        </p:blipFill>
        <p:spPr>
          <a:xfrm>
            <a:off x="4876158" y="10"/>
            <a:ext cx="7315841" cy="685799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224886-705A-B2BC-6B0D-7DA7B24A5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4088" y="6282267"/>
            <a:ext cx="4539727" cy="439208"/>
          </a:xfrm>
        </p:spPr>
        <p:txBody>
          <a:bodyPr/>
          <a:lstStyle/>
          <a:p>
            <a:r>
              <a:rPr lang="en-US" dirty="0">
                <a:hlinkClick r:id="rId3"/>
              </a:rPr>
              <a:t>https://www.suny.edu/leads/</a:t>
            </a:r>
            <a:endParaRPr lang="en-US"/>
          </a:p>
          <a:p>
            <a:r>
              <a:rPr lang="en-US" dirty="0">
                <a:ea typeface="+mj-lt"/>
                <a:cs typeface="+mj-lt"/>
                <a:hlinkClick r:id="rId4"/>
              </a:rPr>
              <a:t>https://www.suny.edu/about/fast-facts/</a:t>
            </a:r>
            <a:endParaRPr lang="en-US" dirty="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8628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F710FDB-0919-493E-8539-8240C23F1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F20000-FD86-48F6-9363-FEC90C932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2AE332-6ACA-45BE-875F-91A291D4A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1BC2E97-BE17-75D9-72EB-462C2E002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129" y="914760"/>
            <a:ext cx="3678485" cy="3543764"/>
          </a:xfrm>
        </p:spPr>
        <p:txBody>
          <a:bodyPr>
            <a:normAutofit/>
          </a:bodyPr>
          <a:lstStyle/>
          <a:p>
            <a:r>
              <a:rPr lang="en-US" dirty="0"/>
              <a:t>New  York State School Board Association </a:t>
            </a:r>
            <a:r>
              <a:rPr lang="en-US"/>
              <a:t>(NYSSBA)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B8615-2FE7-A069-B2D4-EDDC23B15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3168" y="993228"/>
            <a:ext cx="6720840" cy="49359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Serves 5000 school board members across the state in 678 districts</a:t>
            </a:r>
            <a:endParaRPr lang="en-US" dirty="0"/>
          </a:p>
          <a:p>
            <a:r>
              <a:rPr lang="en-US" dirty="0"/>
              <a:t>We identified 67 possible AAPI BOE members in July 2025</a:t>
            </a:r>
            <a:endParaRPr lang="en-US"/>
          </a:p>
          <a:p>
            <a:r>
              <a:rPr lang="en-US"/>
              <a:t>Engaged with 20 members </a:t>
            </a:r>
          </a:p>
          <a:p>
            <a:r>
              <a:rPr lang="en-US"/>
              <a:t>Encouraging Asian American community members to consider school board service</a:t>
            </a:r>
            <a:endParaRPr lang="en-US" dirty="0"/>
          </a:p>
          <a:p>
            <a:r>
              <a:rPr lang="en-US" dirty="0"/>
              <a:t>Identifying </a:t>
            </a:r>
            <a:r>
              <a:rPr lang="en-US" dirty="0" err="1"/>
              <a:t>advocac</a:t>
            </a:r>
            <a:r>
              <a:rPr lang="en-US" dirty="0"/>
              <a:t>y efforts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7520E1-D52C-171B-4AFD-C4F5288C5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4088" y="6356350"/>
            <a:ext cx="45397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000000"/>
                </a:solidFill>
              </a:rPr>
              <a:t>https://www.nyssba.org/advocacy-legislation/key-issues/</a:t>
            </a:r>
          </a:p>
        </p:txBody>
      </p:sp>
    </p:spTree>
    <p:extLst>
      <p:ext uri="{BB962C8B-B14F-4D97-AF65-F5344CB8AC3E}">
        <p14:creationId xmlns:p14="http://schemas.microsoft.com/office/powerpoint/2010/main" val="1602536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68CC20-6706-7758-1CB3-1A2765F53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978408"/>
            <a:ext cx="10753168" cy="15529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100"/>
              <a:t>Urban League: Roc Community Table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9694DCE-A2D7-4A0F-AC05-EA03D435A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35A6E74E-8325-6670-2F46-AFE9E21DBE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68" r="4283" b="-4"/>
          <a:stretch>
            <a:fillRect/>
          </a:stretch>
        </p:blipFill>
        <p:spPr>
          <a:xfrm>
            <a:off x="703634" y="3541473"/>
            <a:ext cx="2418903" cy="2331071"/>
          </a:xfrm>
          <a:prstGeom prst="rect">
            <a:avLst/>
          </a:prstGeom>
        </p:spPr>
      </p:pic>
      <p:pic>
        <p:nvPicPr>
          <p:cNvPr id="4" name="Content Placeholder 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435B7980-8BA2-27DE-91B6-DF6D07F8B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37021" b="-5"/>
          <a:stretch>
            <a:fillRect/>
          </a:stretch>
        </p:blipFill>
        <p:spPr>
          <a:xfrm>
            <a:off x="3398059" y="3541473"/>
            <a:ext cx="2418831" cy="2331071"/>
          </a:xfrm>
          <a:prstGeom prst="rect">
            <a:avLst/>
          </a:prstGeom>
        </p:spPr>
      </p:pic>
      <p:pic>
        <p:nvPicPr>
          <p:cNvPr id="7" name="Picture 6" descr="A black circle with colorful text&#10;&#10;AI-generated content may be incorrect.">
            <a:extLst>
              <a:ext uri="{FF2B5EF4-FFF2-40B4-BE49-F238E27FC236}">
                <a16:creationId xmlns:a16="http://schemas.microsoft.com/office/drawing/2014/main" id="{903CFB1A-4F96-33DD-BED6-32A8E71B0D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" b="3140"/>
          <a:stretch>
            <a:fillRect/>
          </a:stretch>
        </p:blipFill>
        <p:spPr>
          <a:xfrm>
            <a:off x="6380981" y="3425056"/>
            <a:ext cx="2471781" cy="2447488"/>
          </a:xfrm>
          <a:prstGeom prst="rect">
            <a:avLst/>
          </a:prstGeom>
        </p:spPr>
      </p:pic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6C6560B2-0BE3-643A-7954-7B9FD403F1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368" r="13481" b="-2"/>
          <a:stretch>
            <a:fillRect/>
          </a:stretch>
        </p:blipFill>
        <p:spPr>
          <a:xfrm>
            <a:off x="9070535" y="3541473"/>
            <a:ext cx="2315909" cy="2331071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8C388BB-E8CF-4A7F-B2AD-63FFB7BF1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8B3DA9-2B96-C48A-16B2-CC7D47474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4088" y="6356350"/>
            <a:ext cx="45397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https://www.urbanleagueroc.org/</a:t>
            </a:r>
          </a:p>
        </p:txBody>
      </p:sp>
    </p:spTree>
    <p:extLst>
      <p:ext uri="{BB962C8B-B14F-4D97-AF65-F5344CB8AC3E}">
        <p14:creationId xmlns:p14="http://schemas.microsoft.com/office/powerpoint/2010/main" val="651986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F710FDB-0919-493E-8539-8240C23F1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F20000-FD86-48F6-9363-FEC90C932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2AE332-6ACA-45BE-875F-91A291D4A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DA34086-4D41-071C-6C70-283C9ECF1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129" y="914760"/>
            <a:ext cx="3678485" cy="3543764"/>
          </a:xfrm>
        </p:spPr>
        <p:txBody>
          <a:bodyPr>
            <a:normAutofit/>
          </a:bodyPr>
          <a:lstStyle/>
          <a:p>
            <a:r>
              <a:rPr lang="en-US"/>
              <a:t>Challenges and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024A4-E253-2030-4186-629B195FF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3168" y="993228"/>
            <a:ext cx="6720840" cy="49359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Conduct </a:t>
            </a:r>
            <a:r>
              <a:rPr lang="en-US"/>
              <a:t>a needs assessment across Western NY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Where does the community turn to in times of crisis?</a:t>
            </a:r>
            <a:endParaRPr lang="en-US" dirty="0"/>
          </a:p>
          <a:p>
            <a:r>
              <a:rPr lang="en-US" dirty="0"/>
              <a:t>Geogra</a:t>
            </a:r>
            <a:r>
              <a:rPr lang="en-US"/>
              <a:t>phically challenging (transportation)</a:t>
            </a:r>
            <a:endParaRPr lang="en-US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Indian </a:t>
            </a:r>
            <a:r>
              <a:rPr lang="en-US"/>
              <a:t>Cultural Center (Macedon, NY)</a:t>
            </a:r>
            <a:endParaRPr lang="en-US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Asian American Center (in progress)</a:t>
            </a:r>
            <a:endParaRPr lang="en-US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Churches and temples</a:t>
            </a:r>
            <a:endParaRPr lang="en-US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Refugee resettlement organizations</a:t>
            </a:r>
            <a:endParaRPr lang="en-US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Cultural and ethnic organizations</a:t>
            </a:r>
            <a:endParaRPr lang="en-US" dirty="0"/>
          </a:p>
          <a:p>
            <a:r>
              <a:rPr lang="en-US"/>
              <a:t>Reaching multilingual communities</a:t>
            </a:r>
            <a:endParaRPr lang="en-US" dirty="0"/>
          </a:p>
          <a:p>
            <a:r>
              <a:rPr lang="en-US"/>
              <a:t>Lack of social support organizations outreach to AANHPI communities</a:t>
            </a:r>
            <a:endParaRPr lang="en-US" dirty="0"/>
          </a:p>
          <a:p>
            <a:r>
              <a:rPr lang="en-US"/>
              <a:t>Engaging across generations and ethnic and racial groups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368130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ChronicleVTI</vt:lpstr>
      <vt:lpstr>How do we Support and MobilizE the AANHPI community in Western NY?</vt:lpstr>
      <vt:lpstr>Monroe County Population Growth by Race</vt:lpstr>
      <vt:lpstr>State University of NEW  York   Leadership Institutes: AANHPI, HLI, BLI  </vt:lpstr>
      <vt:lpstr>New  York State School Board Association (NYSSBA)</vt:lpstr>
      <vt:lpstr>Urban League: Roc Community Table</vt:lpstr>
      <vt:lpstr>Challenges and solutions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414</cp:revision>
  <dcterms:created xsi:type="dcterms:W3CDTF">2026-04-25T19:12:30Z</dcterms:created>
  <dcterms:modified xsi:type="dcterms:W3CDTF">2026-04-29T04:47:08Z</dcterms:modified>
</cp:coreProperties>
</file>