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2"/>
  </p:notesMasterIdLst>
  <p:sldIdLst>
    <p:sldId id="257" r:id="rId5"/>
    <p:sldId id="1531" r:id="rId6"/>
    <p:sldId id="1606" r:id="rId7"/>
    <p:sldId id="1496" r:id="rId8"/>
    <p:sldId id="1601" r:id="rId9"/>
    <p:sldId id="1535" r:id="rId10"/>
    <p:sldId id="1583" r:id="rId11"/>
    <p:sldId id="1479" r:id="rId12"/>
    <p:sldId id="1586" r:id="rId13"/>
    <p:sldId id="326" r:id="rId14"/>
    <p:sldId id="1565" r:id="rId15"/>
    <p:sldId id="1528" r:id="rId16"/>
    <p:sldId id="1571" r:id="rId17"/>
    <p:sldId id="1525" r:id="rId18"/>
    <p:sldId id="1573" r:id="rId19"/>
    <p:sldId id="1607" r:id="rId20"/>
    <p:sldId id="160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1D0214-87FA-60AA-E442-896D479966C3}" name="Zaytsev, Michael (ESD)" initials="MZ" userId="S::Michael.Zaytsev@esd.ny.gov::490d0008-3453-4003-8ed0-609f02d343f0" providerId="AD"/>
  <p188:author id="{B87C6FBD-74A7-42C3-36D8-2152E05A0BD2}" name="Verschueren, Ben (ESD)" initials="BV" userId="S::Ben.Verschueren@esd.ny.gov::e968c045-3d0c-4eef-b06f-ee081c254773" providerId="AD"/>
  <p188:author id="{C0F5EDEC-EB48-1BE4-F00E-72BE4496F8D1}" name="Rasmussen, Scott (ESD)" initials="RS" userId="S::scott.rasmussen@esd.ny.gov::a1cf6bc8-9b8d-4728-a864-1ec5fad6e04c" providerId="AD"/>
  <p188:author id="{537C46F1-BA93-21CB-BAA3-FE34CBE718E4}" name="Lusskin, Elizabeth (ESD)" initials="EL" userId="S::Elizabeth.Lusskin@esd.ny.gov::e7586bca-f790-4891-bd16-900a8f45a9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D66"/>
    <a:srgbClr val="65999E"/>
    <a:srgbClr val="18666E"/>
    <a:srgbClr val="3F686D"/>
    <a:srgbClr val="09535C"/>
    <a:srgbClr val="7FA9AE"/>
    <a:srgbClr val="007673"/>
    <a:srgbClr val="007681"/>
    <a:srgbClr val="4B7377"/>
    <a:srgbClr val="32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BAF721-5073-44D6-ADAB-5B0D333073E9}" type="doc">
      <dgm:prSet loTypeId="urn:microsoft.com/office/officeart/2005/8/layout/hierarchy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5008393-DFC1-4E36-B891-613936607E3D}">
      <dgm:prSet phldrT="[Text]" phldr="0" custT="1"/>
      <dgm:spPr>
        <a:solidFill>
          <a:schemeClr val="accent1"/>
        </a:solidFill>
      </dgm:spPr>
      <dgm:t>
        <a:bodyPr/>
        <a:lstStyle/>
        <a:p>
          <a:r>
            <a:rPr lang="en-US" sz="2200" b="1">
              <a:latin typeface="Arial" panose="020B0604020202020204" pitchFamily="34" charset="0"/>
            </a:rPr>
            <a:t>Empire State Development</a:t>
          </a:r>
        </a:p>
      </dgm:t>
    </dgm:pt>
    <dgm:pt modelId="{CD39BA60-C505-4A67-8375-A0B25DAA5DD9}" type="parTrans" cxnId="{8AA069F5-44D4-42B6-8E12-B8FB3A7C2D37}">
      <dgm:prSet/>
      <dgm:spPr/>
      <dgm:t>
        <a:bodyPr/>
        <a:lstStyle/>
        <a:p>
          <a:endParaRPr lang="en-US"/>
        </a:p>
      </dgm:t>
    </dgm:pt>
    <dgm:pt modelId="{C55A82AA-244D-454B-9B2B-E5CE5BFE0A53}" type="sibTrans" cxnId="{8AA069F5-44D4-42B6-8E12-B8FB3A7C2D37}">
      <dgm:prSet/>
      <dgm:spPr/>
      <dgm:t>
        <a:bodyPr/>
        <a:lstStyle/>
        <a:p>
          <a:endParaRPr lang="en-US"/>
        </a:p>
      </dgm:t>
    </dgm:pt>
    <dgm:pt modelId="{A9893A40-5C48-47BC-A9A4-C73DB764B8E0}">
      <dgm:prSet phldrT="[Text]" phldr="0" custT="1"/>
      <dgm:spPr>
        <a:solidFill>
          <a:schemeClr val="accent2"/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Capital Access</a:t>
          </a:r>
        </a:p>
      </dgm:t>
    </dgm:pt>
    <dgm:pt modelId="{B29969E9-1926-4169-B842-C73ECCE58C23}" type="parTrans" cxnId="{3ACA664A-BD09-49DF-8681-3A99F1F78976}">
      <dgm:prSet/>
      <dgm:spPr/>
      <dgm:t>
        <a:bodyPr/>
        <a:lstStyle/>
        <a:p>
          <a:endParaRPr lang="en-US"/>
        </a:p>
      </dgm:t>
    </dgm:pt>
    <dgm:pt modelId="{8574184B-A955-4B9C-BA1B-0B0786F40BE4}" type="sibTrans" cxnId="{3ACA664A-BD09-49DF-8681-3A99F1F78976}">
      <dgm:prSet/>
      <dgm:spPr/>
      <dgm:t>
        <a:bodyPr/>
        <a:lstStyle/>
        <a:p>
          <a:endParaRPr lang="en-US"/>
        </a:p>
      </dgm:t>
    </dgm:pt>
    <dgm:pt modelId="{DDFEF498-9D01-4A14-A5D7-30D61B49B49F}">
      <dgm:prSet phldrT="[Text]" phldr="0" custT="1"/>
      <dgm:spPr>
        <a:solidFill>
          <a:schemeClr val="accent2"/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n-US" sz="1300" dirty="0">
              <a:latin typeface="Arial" panose="020B0604020202020204" pitchFamily="34" charset="0"/>
            </a:rPr>
            <a:t>Entrepreneur Development</a:t>
          </a:r>
        </a:p>
      </dgm:t>
    </dgm:pt>
    <dgm:pt modelId="{FEF618A5-82B5-4FD3-A0B9-FA901AF68844}" type="parTrans" cxnId="{F69CC4EF-4A56-4025-858E-29823700AA95}">
      <dgm:prSet/>
      <dgm:spPr/>
      <dgm:t>
        <a:bodyPr/>
        <a:lstStyle/>
        <a:p>
          <a:endParaRPr lang="en-US"/>
        </a:p>
      </dgm:t>
    </dgm:pt>
    <dgm:pt modelId="{51AA1D7F-335B-4EA8-8A94-56AC13FE003F}" type="sibTrans" cxnId="{F69CC4EF-4A56-4025-858E-29823700AA95}">
      <dgm:prSet/>
      <dgm:spPr/>
      <dgm:t>
        <a:bodyPr/>
        <a:lstStyle/>
        <a:p>
          <a:endParaRPr lang="en-US"/>
        </a:p>
      </dgm:t>
    </dgm:pt>
    <dgm:pt modelId="{A010FB6B-00A8-46BB-98D0-DD0AD890F49E}">
      <dgm:prSet phldrT="[Text]" phldr="0" custT="1"/>
      <dgm:spPr>
        <a:solidFill>
          <a:schemeClr val="accent2"/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n-US" sz="1300" dirty="0">
              <a:latin typeface="Arial" panose="020B0604020202020204" pitchFamily="34" charset="0"/>
            </a:rPr>
            <a:t>NY Ventures</a:t>
          </a:r>
        </a:p>
      </dgm:t>
    </dgm:pt>
    <dgm:pt modelId="{25E2C921-CC26-4F4E-BB60-9DF9F6A55675}" type="parTrans" cxnId="{B9AD83E6-4E6F-4F03-AF0E-6DE2827596A7}">
      <dgm:prSet/>
      <dgm:spPr/>
      <dgm:t>
        <a:bodyPr/>
        <a:lstStyle/>
        <a:p>
          <a:endParaRPr lang="en-US"/>
        </a:p>
      </dgm:t>
    </dgm:pt>
    <dgm:pt modelId="{633B666E-DC7D-4971-AED3-F53F6318EDBE}" type="sibTrans" cxnId="{B9AD83E6-4E6F-4F03-AF0E-6DE2827596A7}">
      <dgm:prSet/>
      <dgm:spPr/>
      <dgm:t>
        <a:bodyPr/>
        <a:lstStyle/>
        <a:p>
          <a:endParaRPr lang="en-US"/>
        </a:p>
      </dgm:t>
    </dgm:pt>
    <dgm:pt modelId="{46529561-6A02-4887-92B1-22A7D2A3746F}">
      <dgm:prSet phldrT="[Text]" phldr="0" custT="1"/>
      <dgm:spPr>
        <a:solidFill>
          <a:schemeClr val="accent2"/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n-US" sz="1300" dirty="0">
              <a:latin typeface="Arial" panose="020B0604020202020204" pitchFamily="34" charset="0"/>
            </a:rPr>
            <a:t>NYSTAR</a:t>
          </a:r>
        </a:p>
      </dgm:t>
    </dgm:pt>
    <dgm:pt modelId="{BC334FAB-DAB6-4D79-810F-850A73900F49}" type="parTrans" cxnId="{4EFE3D64-2308-4539-AC28-86F61EF8C288}">
      <dgm:prSet/>
      <dgm:spPr/>
      <dgm:t>
        <a:bodyPr/>
        <a:lstStyle/>
        <a:p>
          <a:endParaRPr lang="en-US"/>
        </a:p>
      </dgm:t>
    </dgm:pt>
    <dgm:pt modelId="{EDFC02A7-8E88-4A21-AC98-A3897D1D8285}" type="sibTrans" cxnId="{4EFE3D64-2308-4539-AC28-86F61EF8C288}">
      <dgm:prSet/>
      <dgm:spPr/>
      <dgm:t>
        <a:bodyPr/>
        <a:lstStyle/>
        <a:p>
          <a:endParaRPr lang="en-US"/>
        </a:p>
      </dgm:t>
    </dgm:pt>
    <dgm:pt modelId="{ACC8C517-CD64-4E55-B909-FFE3775F40F5}">
      <dgm:prSet phldrT="[Text]" phldr="0" custT="1"/>
      <dgm:spPr>
        <a:solidFill>
          <a:schemeClr val="accent2"/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n-US" sz="1300" dirty="0">
              <a:latin typeface="Arial" panose="020B0604020202020204" pitchFamily="34" charset="0"/>
            </a:rPr>
            <a:t>Life Sciences Initiative</a:t>
          </a:r>
        </a:p>
      </dgm:t>
    </dgm:pt>
    <dgm:pt modelId="{880EEBE4-3A33-4D2D-A3CE-3B245712A9A0}" type="parTrans" cxnId="{1638FE04-2C2A-4D51-9FB6-763455870981}">
      <dgm:prSet/>
      <dgm:spPr/>
      <dgm:t>
        <a:bodyPr/>
        <a:lstStyle/>
        <a:p>
          <a:endParaRPr lang="en-US"/>
        </a:p>
      </dgm:t>
    </dgm:pt>
    <dgm:pt modelId="{289CB52A-151B-40F9-B853-D242445DE41C}" type="sibTrans" cxnId="{1638FE04-2C2A-4D51-9FB6-763455870981}">
      <dgm:prSet/>
      <dgm:spPr/>
      <dgm:t>
        <a:bodyPr/>
        <a:lstStyle/>
        <a:p>
          <a:endParaRPr lang="en-US"/>
        </a:p>
      </dgm:t>
    </dgm:pt>
    <dgm:pt modelId="{A4D7BCFF-8028-4E17-B4AA-73C46943E697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Regional Economic Development Councils</a:t>
          </a:r>
        </a:p>
      </dgm:t>
    </dgm:pt>
    <dgm:pt modelId="{8185CBD7-5287-46E1-9BE6-9536BFCC0AD1}" type="parTrans" cxnId="{1851AABB-59C1-4A8A-BB03-7DC52C49031B}">
      <dgm:prSet/>
      <dgm:spPr/>
      <dgm:t>
        <a:bodyPr/>
        <a:lstStyle/>
        <a:p>
          <a:endParaRPr lang="en-US"/>
        </a:p>
      </dgm:t>
    </dgm:pt>
    <dgm:pt modelId="{2CDCF436-F6E5-4B6F-878F-D63999B1F5E5}" type="sibTrans" cxnId="{1851AABB-59C1-4A8A-BB03-7DC52C49031B}">
      <dgm:prSet/>
      <dgm:spPr/>
      <dgm:t>
        <a:bodyPr/>
        <a:lstStyle/>
        <a:p>
          <a:endParaRPr lang="en-US"/>
        </a:p>
      </dgm:t>
    </dgm:pt>
    <dgm:pt modelId="{5EF1129E-B776-4862-AD57-1339FB65D3E3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GO-SEMI</a:t>
          </a:r>
        </a:p>
      </dgm:t>
    </dgm:pt>
    <dgm:pt modelId="{DFEBCB62-7A61-4C08-A5D7-EEA6E6DC6ABC}" type="parTrans" cxnId="{AB507867-BE3E-4848-B463-245D069B1910}">
      <dgm:prSet/>
      <dgm:spPr/>
      <dgm:t>
        <a:bodyPr/>
        <a:lstStyle/>
        <a:p>
          <a:endParaRPr lang="en-US"/>
        </a:p>
      </dgm:t>
    </dgm:pt>
    <dgm:pt modelId="{2A22F952-AAAE-425B-AA36-4C2AA8BE807E}" type="sibTrans" cxnId="{AB507867-BE3E-4848-B463-245D069B1910}">
      <dgm:prSet/>
      <dgm:spPr/>
      <dgm:t>
        <a:bodyPr/>
        <a:lstStyle/>
        <a:p>
          <a:endParaRPr lang="en-US"/>
        </a:p>
      </dgm:t>
    </dgm:pt>
    <dgm:pt modelId="{5F6437E0-BEC0-404B-82EE-29EB6DEC1E5B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 err="1">
              <a:latin typeface="Arial" panose="020B0604020202020204" pitchFamily="34" charset="0"/>
            </a:rPr>
            <a:t>ConnectALL</a:t>
          </a:r>
          <a:endParaRPr lang="en-US" sz="1300">
            <a:latin typeface="Arial" panose="020B0604020202020204" pitchFamily="34" charset="0"/>
          </a:endParaRPr>
        </a:p>
      </dgm:t>
    </dgm:pt>
    <dgm:pt modelId="{3EDAE7DF-026F-49F1-A940-5EC9AED720AC}" type="parTrans" cxnId="{BD2D91CB-BF72-49CC-9343-DFAEF11756FF}">
      <dgm:prSet/>
      <dgm:spPr/>
      <dgm:t>
        <a:bodyPr/>
        <a:lstStyle/>
        <a:p>
          <a:endParaRPr lang="en-US"/>
        </a:p>
      </dgm:t>
    </dgm:pt>
    <dgm:pt modelId="{AB4E34A5-70C2-4911-A1DF-1A185E3BDA3B}" type="sibTrans" cxnId="{BD2D91CB-BF72-49CC-9343-DFAEF11756FF}">
      <dgm:prSet/>
      <dgm:spPr/>
      <dgm:t>
        <a:bodyPr/>
        <a:lstStyle/>
        <a:p>
          <a:endParaRPr lang="en-US"/>
        </a:p>
      </dgm:t>
    </dgm:pt>
    <dgm:pt modelId="{97A92ABE-F06A-4580-916C-EF6EC21A188A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Global NY </a:t>
          </a:r>
          <a:br>
            <a:rPr lang="en-US" sz="1300">
              <a:latin typeface="Arial" panose="020B0604020202020204" pitchFamily="34" charset="0"/>
            </a:rPr>
          </a:br>
          <a:r>
            <a:rPr lang="en-US" sz="1300">
              <a:latin typeface="Arial" panose="020B0604020202020204" pitchFamily="34" charset="0"/>
            </a:rPr>
            <a:t>(Export Support)</a:t>
          </a:r>
        </a:p>
      </dgm:t>
    </dgm:pt>
    <dgm:pt modelId="{623A5EA0-60B1-430C-BCAC-44C030669022}" type="parTrans" cxnId="{F2E838E8-6358-4A9A-8BF7-FE352CAE0023}">
      <dgm:prSet/>
      <dgm:spPr/>
      <dgm:t>
        <a:bodyPr/>
        <a:lstStyle/>
        <a:p>
          <a:endParaRPr lang="en-US"/>
        </a:p>
      </dgm:t>
    </dgm:pt>
    <dgm:pt modelId="{BBA9FA5A-FB8C-41E9-A747-E2E6A2025E37}" type="sibTrans" cxnId="{F2E838E8-6358-4A9A-8BF7-FE352CAE0023}">
      <dgm:prSet/>
      <dgm:spPr/>
      <dgm:t>
        <a:bodyPr/>
        <a:lstStyle/>
        <a:p>
          <a:endParaRPr lang="en-US"/>
        </a:p>
      </dgm:t>
    </dgm:pt>
    <dgm:pt modelId="{C62244E2-1157-4186-ADB2-C35DA877C0F6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Film, Arts &amp; New Media </a:t>
          </a:r>
        </a:p>
      </dgm:t>
    </dgm:pt>
    <dgm:pt modelId="{77DBA193-112F-4C94-A0B7-4B965E8DB758}" type="parTrans" cxnId="{D28E6688-F237-454C-82D3-BB44B4DC04A1}">
      <dgm:prSet/>
      <dgm:spPr/>
      <dgm:t>
        <a:bodyPr/>
        <a:lstStyle/>
        <a:p>
          <a:endParaRPr lang="en-US"/>
        </a:p>
      </dgm:t>
    </dgm:pt>
    <dgm:pt modelId="{727B89D3-59BC-498A-AC90-2AAB981DBB22}" type="sibTrans" cxnId="{D28E6688-F237-454C-82D3-BB44B4DC04A1}">
      <dgm:prSet/>
      <dgm:spPr/>
      <dgm:t>
        <a:bodyPr/>
        <a:lstStyle/>
        <a:p>
          <a:endParaRPr lang="en-US"/>
        </a:p>
      </dgm:t>
    </dgm:pt>
    <dgm:pt modelId="{393365F6-3B6F-4172-9E86-97DCA13A53F2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Strategic Workforce Development</a:t>
          </a:r>
        </a:p>
      </dgm:t>
    </dgm:pt>
    <dgm:pt modelId="{4C31D15C-1228-486B-B8A9-5DB906ABDC63}" type="parTrans" cxnId="{91E6FAD2-D000-40F4-AC11-2FE7D61F8010}">
      <dgm:prSet/>
      <dgm:spPr/>
      <dgm:t>
        <a:bodyPr/>
        <a:lstStyle/>
        <a:p>
          <a:endParaRPr lang="en-US"/>
        </a:p>
      </dgm:t>
    </dgm:pt>
    <dgm:pt modelId="{4B83396C-C7DC-4B93-A34A-8B3E03001F5D}" type="sibTrans" cxnId="{91E6FAD2-D000-40F4-AC11-2FE7D61F8010}">
      <dgm:prSet/>
      <dgm:spPr/>
      <dgm:t>
        <a:bodyPr/>
        <a:lstStyle/>
        <a:p>
          <a:endParaRPr lang="en-US"/>
        </a:p>
      </dgm:t>
    </dgm:pt>
    <dgm:pt modelId="{A266CDEB-EB75-44FF-8FF0-DABD607DE8F2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Minority &amp; Women’s Business Development</a:t>
          </a:r>
        </a:p>
      </dgm:t>
    </dgm:pt>
    <dgm:pt modelId="{35218596-4F50-4A93-993E-E2FAFCBD95C5}" type="parTrans" cxnId="{D13A2762-DF3B-422B-A37D-CE8473AC2002}">
      <dgm:prSet/>
      <dgm:spPr/>
      <dgm:t>
        <a:bodyPr/>
        <a:lstStyle/>
        <a:p>
          <a:endParaRPr lang="en-US"/>
        </a:p>
      </dgm:t>
    </dgm:pt>
    <dgm:pt modelId="{1A52D859-B376-4B19-9B99-DE29A172BED6}" type="sibTrans" cxnId="{D13A2762-DF3B-422B-A37D-CE8473AC2002}">
      <dgm:prSet/>
      <dgm:spPr/>
      <dgm:t>
        <a:bodyPr/>
        <a:lstStyle/>
        <a:p>
          <a:endParaRPr lang="en-US"/>
        </a:p>
      </dgm:t>
    </dgm:pt>
    <dgm:pt modelId="{87DF6319-5AF9-4946-B3CB-5CC7711CD393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Division of Tourism</a:t>
          </a:r>
          <a:br>
            <a:rPr lang="en-US" sz="1300">
              <a:latin typeface="Arial" panose="020B0604020202020204" pitchFamily="34" charset="0"/>
            </a:rPr>
          </a:br>
          <a:r>
            <a:rPr lang="en-US" sz="1300">
              <a:latin typeface="Arial" panose="020B0604020202020204" pitchFamily="34" charset="0"/>
            </a:rPr>
            <a:t>(I LOVE NY)</a:t>
          </a:r>
        </a:p>
      </dgm:t>
    </dgm:pt>
    <dgm:pt modelId="{63469ECA-9AB5-42DB-BEE8-A5F51F0475B6}" type="parTrans" cxnId="{4243350C-7817-4FD9-8886-84E94A02A4A9}">
      <dgm:prSet/>
      <dgm:spPr/>
      <dgm:t>
        <a:bodyPr/>
        <a:lstStyle/>
        <a:p>
          <a:endParaRPr lang="en-US"/>
        </a:p>
      </dgm:t>
    </dgm:pt>
    <dgm:pt modelId="{D12D1DAD-6B91-4419-A30C-E5E145BD041A}" type="sibTrans" cxnId="{4243350C-7817-4FD9-8886-84E94A02A4A9}">
      <dgm:prSet/>
      <dgm:spPr/>
      <dgm:t>
        <a:bodyPr/>
        <a:lstStyle/>
        <a:p>
          <a:endParaRPr lang="en-US"/>
        </a:p>
      </dgm:t>
    </dgm:pt>
    <dgm:pt modelId="{1BC0174B-D750-45E1-BE03-24217888496D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Real Estate</a:t>
          </a:r>
        </a:p>
      </dgm:t>
    </dgm:pt>
    <dgm:pt modelId="{75D83A20-7470-4D53-A789-B83652129832}" type="parTrans" cxnId="{8071DDAC-F1C9-4D67-906D-D2060F37E815}">
      <dgm:prSet/>
      <dgm:spPr/>
      <dgm:t>
        <a:bodyPr/>
        <a:lstStyle/>
        <a:p>
          <a:endParaRPr lang="en-US"/>
        </a:p>
      </dgm:t>
    </dgm:pt>
    <dgm:pt modelId="{B1E5C1A5-D0EA-40AF-87AF-420F2D990D4D}" type="sibTrans" cxnId="{8071DDAC-F1C9-4D67-906D-D2060F37E815}">
      <dgm:prSet/>
      <dgm:spPr/>
      <dgm:t>
        <a:bodyPr/>
        <a:lstStyle/>
        <a:p>
          <a:endParaRPr lang="en-US"/>
        </a:p>
      </dgm:t>
    </dgm:pt>
    <dgm:pt modelId="{742BDDA5-12A8-4FF4-A3D0-C1A47233D5BC}">
      <dgm:prSet phldrT="[Text]" phldr="0" custT="1"/>
      <dgm:spPr>
        <a:solidFill>
          <a:schemeClr val="accent2"/>
        </a:solidFill>
      </dgm:spPr>
      <dgm:t>
        <a:bodyPr/>
        <a:lstStyle/>
        <a:p>
          <a:r>
            <a:rPr lang="en-US" sz="1300">
              <a:latin typeface="Arial" panose="020B0604020202020204" pitchFamily="34" charset="0"/>
            </a:rPr>
            <a:t>Strategic Business Development</a:t>
          </a:r>
        </a:p>
      </dgm:t>
    </dgm:pt>
    <dgm:pt modelId="{0ED1D44E-5D9D-4C56-A97A-3D3CDE367279}" type="parTrans" cxnId="{ABB623AA-5EDF-4711-9112-B63DA0C14337}">
      <dgm:prSet/>
      <dgm:spPr/>
      <dgm:t>
        <a:bodyPr/>
        <a:lstStyle/>
        <a:p>
          <a:endParaRPr lang="en-US"/>
        </a:p>
      </dgm:t>
    </dgm:pt>
    <dgm:pt modelId="{3A643C91-4B91-4862-AA25-2FC0813D7922}" type="sibTrans" cxnId="{ABB623AA-5EDF-4711-9112-B63DA0C14337}">
      <dgm:prSet/>
      <dgm:spPr/>
      <dgm:t>
        <a:bodyPr/>
        <a:lstStyle/>
        <a:p>
          <a:endParaRPr lang="en-US"/>
        </a:p>
      </dgm:t>
    </dgm:pt>
    <dgm:pt modelId="{3EF93F5A-0D30-4648-A405-20896A05BD10}" type="pres">
      <dgm:prSet presAssocID="{CFBAF721-5073-44D6-ADAB-5B0D333073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4D4CB0-FFF6-431D-8E62-84F7220B87C0}" type="pres">
      <dgm:prSet presAssocID="{25008393-DFC1-4E36-B891-613936607E3D}" presName="vertOne" presStyleCnt="0"/>
      <dgm:spPr/>
    </dgm:pt>
    <dgm:pt modelId="{7126A860-3614-496F-A4C3-EA4434556527}" type="pres">
      <dgm:prSet presAssocID="{25008393-DFC1-4E36-B891-613936607E3D}" presName="txOne" presStyleLbl="node0" presStyleIdx="0" presStyleCnt="1">
        <dgm:presLayoutVars>
          <dgm:chPref val="3"/>
        </dgm:presLayoutVars>
      </dgm:prSet>
      <dgm:spPr/>
    </dgm:pt>
    <dgm:pt modelId="{DB43B7E7-906F-47B1-B61D-0C9C4CF6CB12}" type="pres">
      <dgm:prSet presAssocID="{25008393-DFC1-4E36-B891-613936607E3D}" presName="parTransOne" presStyleCnt="0"/>
      <dgm:spPr/>
    </dgm:pt>
    <dgm:pt modelId="{1CD909B5-B34D-453C-8174-FBF9395B68CF}" type="pres">
      <dgm:prSet presAssocID="{25008393-DFC1-4E36-B891-613936607E3D}" presName="horzOne" presStyleCnt="0"/>
      <dgm:spPr/>
    </dgm:pt>
    <dgm:pt modelId="{F3EE379D-DB05-4C29-9FB5-D58E5DE1F4E8}" type="pres">
      <dgm:prSet presAssocID="{A9893A40-5C48-47BC-A9A4-C73DB764B8E0}" presName="vertTwo" presStyleCnt="0"/>
      <dgm:spPr/>
    </dgm:pt>
    <dgm:pt modelId="{F7B11B4E-4E8D-405E-A824-A1021D514E4A}" type="pres">
      <dgm:prSet presAssocID="{A9893A40-5C48-47BC-A9A4-C73DB764B8E0}" presName="txTwo" presStyleLbl="node2" presStyleIdx="0" presStyleCnt="5" custLinFactNeighborY="57240">
        <dgm:presLayoutVars>
          <dgm:chPref val="3"/>
        </dgm:presLayoutVars>
      </dgm:prSet>
      <dgm:spPr/>
    </dgm:pt>
    <dgm:pt modelId="{50748C45-E07E-47C1-BCD0-85ABF487040C}" type="pres">
      <dgm:prSet presAssocID="{A9893A40-5C48-47BC-A9A4-C73DB764B8E0}" presName="parTransTwo" presStyleCnt="0"/>
      <dgm:spPr/>
    </dgm:pt>
    <dgm:pt modelId="{16E633A1-8A64-48DB-B0EB-FF2E7BE4DE15}" type="pres">
      <dgm:prSet presAssocID="{A9893A40-5C48-47BC-A9A4-C73DB764B8E0}" presName="horzTwo" presStyleCnt="0"/>
      <dgm:spPr/>
    </dgm:pt>
    <dgm:pt modelId="{632C6FFF-CB34-4EF9-91F9-3113A306654F}" type="pres">
      <dgm:prSet presAssocID="{A4D7BCFF-8028-4E17-B4AA-73C46943E697}" presName="vertThree" presStyleCnt="0"/>
      <dgm:spPr/>
    </dgm:pt>
    <dgm:pt modelId="{CA816D1B-0C2B-49E2-A0D7-A44EFD59DD5A}" type="pres">
      <dgm:prSet presAssocID="{A4D7BCFF-8028-4E17-B4AA-73C46943E697}" presName="txThree" presStyleLbl="node3" presStyleIdx="0" presStyleCnt="5" custLinFactNeighborY="57240">
        <dgm:presLayoutVars>
          <dgm:chPref val="3"/>
        </dgm:presLayoutVars>
      </dgm:prSet>
      <dgm:spPr/>
    </dgm:pt>
    <dgm:pt modelId="{620CD56C-BEED-49AF-93FF-B181276773C5}" type="pres">
      <dgm:prSet presAssocID="{A4D7BCFF-8028-4E17-B4AA-73C46943E697}" presName="parTransThree" presStyleCnt="0"/>
      <dgm:spPr/>
    </dgm:pt>
    <dgm:pt modelId="{7FB90CE6-98CF-4669-8A12-A0ABA3142B31}" type="pres">
      <dgm:prSet presAssocID="{A4D7BCFF-8028-4E17-B4AA-73C46943E697}" presName="horzThree" presStyleCnt="0"/>
      <dgm:spPr/>
    </dgm:pt>
    <dgm:pt modelId="{FC88898E-94B0-4818-8A21-29803858EBE8}" type="pres">
      <dgm:prSet presAssocID="{393365F6-3B6F-4172-9E86-97DCA13A53F2}" presName="vertFour" presStyleCnt="0">
        <dgm:presLayoutVars>
          <dgm:chPref val="3"/>
        </dgm:presLayoutVars>
      </dgm:prSet>
      <dgm:spPr/>
    </dgm:pt>
    <dgm:pt modelId="{E35E04E7-E0CF-4DC8-9E9E-05CE5EF9F859}" type="pres">
      <dgm:prSet presAssocID="{393365F6-3B6F-4172-9E86-97DCA13A53F2}" presName="txFour" presStyleLbl="node4" presStyleIdx="0" presStyleCnt="5" custLinFactNeighborY="1502">
        <dgm:presLayoutVars>
          <dgm:chPref val="3"/>
        </dgm:presLayoutVars>
      </dgm:prSet>
      <dgm:spPr/>
    </dgm:pt>
    <dgm:pt modelId="{A89D83D1-48F8-4E8A-B424-C1806E83DBBE}" type="pres">
      <dgm:prSet presAssocID="{393365F6-3B6F-4172-9E86-97DCA13A53F2}" presName="horzFour" presStyleCnt="0"/>
      <dgm:spPr/>
    </dgm:pt>
    <dgm:pt modelId="{0DBCB7E6-E06C-44CD-B65D-5637D0083BEC}" type="pres">
      <dgm:prSet presAssocID="{8574184B-A955-4B9C-BA1B-0B0786F40BE4}" presName="sibSpaceTwo" presStyleCnt="0"/>
      <dgm:spPr/>
    </dgm:pt>
    <dgm:pt modelId="{5CF0809A-80FF-416B-86B2-54CBDE386A14}" type="pres">
      <dgm:prSet presAssocID="{DDFEF498-9D01-4A14-A5D7-30D61B49B49F}" presName="vertTwo" presStyleCnt="0"/>
      <dgm:spPr/>
    </dgm:pt>
    <dgm:pt modelId="{64ABE5E7-0E01-4B66-83BD-6F54D3601793}" type="pres">
      <dgm:prSet presAssocID="{DDFEF498-9D01-4A14-A5D7-30D61B49B49F}" presName="txTwo" presStyleLbl="node2" presStyleIdx="1" presStyleCnt="5" custLinFactNeighborY="57240">
        <dgm:presLayoutVars>
          <dgm:chPref val="3"/>
        </dgm:presLayoutVars>
      </dgm:prSet>
      <dgm:spPr/>
    </dgm:pt>
    <dgm:pt modelId="{56CA3411-C40C-4FE0-BC3A-DADA4DF559F2}" type="pres">
      <dgm:prSet presAssocID="{DDFEF498-9D01-4A14-A5D7-30D61B49B49F}" presName="parTransTwo" presStyleCnt="0"/>
      <dgm:spPr/>
    </dgm:pt>
    <dgm:pt modelId="{C2C81933-D68A-48C3-A38F-CF9B9A804391}" type="pres">
      <dgm:prSet presAssocID="{DDFEF498-9D01-4A14-A5D7-30D61B49B49F}" presName="horzTwo" presStyleCnt="0"/>
      <dgm:spPr/>
    </dgm:pt>
    <dgm:pt modelId="{A077A69C-63A9-4132-9E62-FA130F617E6B}" type="pres">
      <dgm:prSet presAssocID="{5EF1129E-B776-4862-AD57-1339FB65D3E3}" presName="vertThree" presStyleCnt="0"/>
      <dgm:spPr/>
    </dgm:pt>
    <dgm:pt modelId="{5A938ECD-32EB-4820-8E70-1A9DEDA4916D}" type="pres">
      <dgm:prSet presAssocID="{5EF1129E-B776-4862-AD57-1339FB65D3E3}" presName="txThree" presStyleLbl="node3" presStyleIdx="1" presStyleCnt="5" custLinFactNeighborY="57240">
        <dgm:presLayoutVars>
          <dgm:chPref val="3"/>
        </dgm:presLayoutVars>
      </dgm:prSet>
      <dgm:spPr/>
    </dgm:pt>
    <dgm:pt modelId="{7EA92EDE-A1A0-479E-92D4-C9A35C81AD10}" type="pres">
      <dgm:prSet presAssocID="{5EF1129E-B776-4862-AD57-1339FB65D3E3}" presName="parTransThree" presStyleCnt="0"/>
      <dgm:spPr/>
    </dgm:pt>
    <dgm:pt modelId="{7BED89CF-C39D-4E55-A34F-F889E889BF86}" type="pres">
      <dgm:prSet presAssocID="{5EF1129E-B776-4862-AD57-1339FB65D3E3}" presName="horzThree" presStyleCnt="0"/>
      <dgm:spPr/>
    </dgm:pt>
    <dgm:pt modelId="{A2B6E337-C568-4DFC-B1AD-650F53BF5244}" type="pres">
      <dgm:prSet presAssocID="{A266CDEB-EB75-44FF-8FF0-DABD607DE8F2}" presName="vertFour" presStyleCnt="0">
        <dgm:presLayoutVars>
          <dgm:chPref val="3"/>
        </dgm:presLayoutVars>
      </dgm:prSet>
      <dgm:spPr/>
    </dgm:pt>
    <dgm:pt modelId="{FAE44F60-4812-4DC2-AF66-20141412EB86}" type="pres">
      <dgm:prSet presAssocID="{A266CDEB-EB75-44FF-8FF0-DABD607DE8F2}" presName="txFour" presStyleLbl="node4" presStyleIdx="1" presStyleCnt="5" custLinFactNeighborY="1502">
        <dgm:presLayoutVars>
          <dgm:chPref val="3"/>
        </dgm:presLayoutVars>
      </dgm:prSet>
      <dgm:spPr/>
    </dgm:pt>
    <dgm:pt modelId="{855980AA-9176-4AA2-B2FA-5075A89D9B91}" type="pres">
      <dgm:prSet presAssocID="{A266CDEB-EB75-44FF-8FF0-DABD607DE8F2}" presName="horzFour" presStyleCnt="0"/>
      <dgm:spPr/>
    </dgm:pt>
    <dgm:pt modelId="{B571CCBA-562A-4511-A3AA-2BE40034B2BB}" type="pres">
      <dgm:prSet presAssocID="{51AA1D7F-335B-4EA8-8A94-56AC13FE003F}" presName="sibSpaceTwo" presStyleCnt="0"/>
      <dgm:spPr/>
    </dgm:pt>
    <dgm:pt modelId="{DD365E9F-38CB-4A0D-A922-8E5E1F032542}" type="pres">
      <dgm:prSet presAssocID="{A010FB6B-00A8-46BB-98D0-DD0AD890F49E}" presName="vertTwo" presStyleCnt="0"/>
      <dgm:spPr/>
    </dgm:pt>
    <dgm:pt modelId="{3E278335-EC7D-49BB-8641-D3157AA43AFC}" type="pres">
      <dgm:prSet presAssocID="{A010FB6B-00A8-46BB-98D0-DD0AD890F49E}" presName="txTwo" presStyleLbl="node2" presStyleIdx="2" presStyleCnt="5" custLinFactNeighborY="57240">
        <dgm:presLayoutVars>
          <dgm:chPref val="3"/>
        </dgm:presLayoutVars>
      </dgm:prSet>
      <dgm:spPr/>
    </dgm:pt>
    <dgm:pt modelId="{1E331E50-45C3-4933-B833-C4D8114FEE81}" type="pres">
      <dgm:prSet presAssocID="{A010FB6B-00A8-46BB-98D0-DD0AD890F49E}" presName="parTransTwo" presStyleCnt="0"/>
      <dgm:spPr/>
    </dgm:pt>
    <dgm:pt modelId="{68732E72-3FF4-4236-ACAF-4A7497538734}" type="pres">
      <dgm:prSet presAssocID="{A010FB6B-00A8-46BB-98D0-DD0AD890F49E}" presName="horzTwo" presStyleCnt="0"/>
      <dgm:spPr/>
    </dgm:pt>
    <dgm:pt modelId="{707BB504-7C4B-461F-9DF2-748BEEB78EBD}" type="pres">
      <dgm:prSet presAssocID="{5F6437E0-BEC0-404B-82EE-29EB6DEC1E5B}" presName="vertThree" presStyleCnt="0"/>
      <dgm:spPr/>
    </dgm:pt>
    <dgm:pt modelId="{8C1D003B-906F-4BA1-ABAF-4C692A721EFC}" type="pres">
      <dgm:prSet presAssocID="{5F6437E0-BEC0-404B-82EE-29EB6DEC1E5B}" presName="txThree" presStyleLbl="node3" presStyleIdx="2" presStyleCnt="5" custLinFactNeighborY="57240">
        <dgm:presLayoutVars>
          <dgm:chPref val="3"/>
        </dgm:presLayoutVars>
      </dgm:prSet>
      <dgm:spPr/>
    </dgm:pt>
    <dgm:pt modelId="{BCCD1084-6E7D-4FA3-A451-1060FAD38458}" type="pres">
      <dgm:prSet presAssocID="{5F6437E0-BEC0-404B-82EE-29EB6DEC1E5B}" presName="parTransThree" presStyleCnt="0"/>
      <dgm:spPr/>
    </dgm:pt>
    <dgm:pt modelId="{301072DB-F2E1-49CB-999A-BE3DABD7E927}" type="pres">
      <dgm:prSet presAssocID="{5F6437E0-BEC0-404B-82EE-29EB6DEC1E5B}" presName="horzThree" presStyleCnt="0"/>
      <dgm:spPr/>
    </dgm:pt>
    <dgm:pt modelId="{9EC891E1-50E1-49CF-B40B-14D717E5BC5F}" type="pres">
      <dgm:prSet presAssocID="{87DF6319-5AF9-4946-B3CB-5CC7711CD393}" presName="vertFour" presStyleCnt="0">
        <dgm:presLayoutVars>
          <dgm:chPref val="3"/>
        </dgm:presLayoutVars>
      </dgm:prSet>
      <dgm:spPr/>
    </dgm:pt>
    <dgm:pt modelId="{5FC60093-E0BD-4EEC-B374-25E9F31CD0CA}" type="pres">
      <dgm:prSet presAssocID="{87DF6319-5AF9-4946-B3CB-5CC7711CD393}" presName="txFour" presStyleLbl="node4" presStyleIdx="2" presStyleCnt="5" custLinFactNeighborY="1502">
        <dgm:presLayoutVars>
          <dgm:chPref val="3"/>
        </dgm:presLayoutVars>
      </dgm:prSet>
      <dgm:spPr/>
    </dgm:pt>
    <dgm:pt modelId="{33A0DDFF-A991-4EA2-9ABE-23E78FBDFE5A}" type="pres">
      <dgm:prSet presAssocID="{87DF6319-5AF9-4946-B3CB-5CC7711CD393}" presName="horzFour" presStyleCnt="0"/>
      <dgm:spPr/>
    </dgm:pt>
    <dgm:pt modelId="{DFF35AF5-E3BD-4CB4-A6A7-A8F1B2D43221}" type="pres">
      <dgm:prSet presAssocID="{633B666E-DC7D-4971-AED3-F53F6318EDBE}" presName="sibSpaceTwo" presStyleCnt="0"/>
      <dgm:spPr/>
    </dgm:pt>
    <dgm:pt modelId="{915F27C4-9B3A-476B-A973-6E49925E70F5}" type="pres">
      <dgm:prSet presAssocID="{46529561-6A02-4887-92B1-22A7D2A3746F}" presName="vertTwo" presStyleCnt="0"/>
      <dgm:spPr/>
    </dgm:pt>
    <dgm:pt modelId="{A17ED3C4-A931-4588-9349-2446C6330682}" type="pres">
      <dgm:prSet presAssocID="{46529561-6A02-4887-92B1-22A7D2A3746F}" presName="txTwo" presStyleLbl="node2" presStyleIdx="3" presStyleCnt="5" custLinFactNeighborY="57240">
        <dgm:presLayoutVars>
          <dgm:chPref val="3"/>
        </dgm:presLayoutVars>
      </dgm:prSet>
      <dgm:spPr/>
    </dgm:pt>
    <dgm:pt modelId="{09A60B2C-8472-43F8-A4EB-D7CD6218F0AB}" type="pres">
      <dgm:prSet presAssocID="{46529561-6A02-4887-92B1-22A7D2A3746F}" presName="parTransTwo" presStyleCnt="0"/>
      <dgm:spPr/>
    </dgm:pt>
    <dgm:pt modelId="{F9E15E4E-E873-4685-B386-BD6C2AF46F9F}" type="pres">
      <dgm:prSet presAssocID="{46529561-6A02-4887-92B1-22A7D2A3746F}" presName="horzTwo" presStyleCnt="0"/>
      <dgm:spPr/>
    </dgm:pt>
    <dgm:pt modelId="{FB46F379-A2F7-4C5C-B97D-A612748249F8}" type="pres">
      <dgm:prSet presAssocID="{97A92ABE-F06A-4580-916C-EF6EC21A188A}" presName="vertThree" presStyleCnt="0"/>
      <dgm:spPr/>
    </dgm:pt>
    <dgm:pt modelId="{80E6FDA7-BD4D-4DCE-A75C-5641A0931E38}" type="pres">
      <dgm:prSet presAssocID="{97A92ABE-F06A-4580-916C-EF6EC21A188A}" presName="txThree" presStyleLbl="node3" presStyleIdx="3" presStyleCnt="5" custLinFactNeighborY="57240">
        <dgm:presLayoutVars>
          <dgm:chPref val="3"/>
        </dgm:presLayoutVars>
      </dgm:prSet>
      <dgm:spPr/>
    </dgm:pt>
    <dgm:pt modelId="{546E0030-EA53-4AB9-8D52-88FB3E08E07A}" type="pres">
      <dgm:prSet presAssocID="{97A92ABE-F06A-4580-916C-EF6EC21A188A}" presName="parTransThree" presStyleCnt="0"/>
      <dgm:spPr/>
    </dgm:pt>
    <dgm:pt modelId="{35372DD1-8E1D-4EE9-AC58-02001D9F47CD}" type="pres">
      <dgm:prSet presAssocID="{97A92ABE-F06A-4580-916C-EF6EC21A188A}" presName="horzThree" presStyleCnt="0"/>
      <dgm:spPr/>
    </dgm:pt>
    <dgm:pt modelId="{406F702A-4431-4B23-89D0-8612D01DEA4D}" type="pres">
      <dgm:prSet presAssocID="{1BC0174B-D750-45E1-BE03-24217888496D}" presName="vertFour" presStyleCnt="0">
        <dgm:presLayoutVars>
          <dgm:chPref val="3"/>
        </dgm:presLayoutVars>
      </dgm:prSet>
      <dgm:spPr/>
    </dgm:pt>
    <dgm:pt modelId="{BD6D88CA-16EB-4181-8AB0-0CA486450FCA}" type="pres">
      <dgm:prSet presAssocID="{1BC0174B-D750-45E1-BE03-24217888496D}" presName="txFour" presStyleLbl="node4" presStyleIdx="3" presStyleCnt="5" custLinFactNeighborY="1502">
        <dgm:presLayoutVars>
          <dgm:chPref val="3"/>
        </dgm:presLayoutVars>
      </dgm:prSet>
      <dgm:spPr/>
    </dgm:pt>
    <dgm:pt modelId="{5FDFD8EC-C696-4692-8181-B44DB7A79D5E}" type="pres">
      <dgm:prSet presAssocID="{1BC0174B-D750-45E1-BE03-24217888496D}" presName="horzFour" presStyleCnt="0"/>
      <dgm:spPr/>
    </dgm:pt>
    <dgm:pt modelId="{E63D188E-A4AB-4C25-9DEF-6BB289BA4A81}" type="pres">
      <dgm:prSet presAssocID="{EDFC02A7-8E88-4A21-AC98-A3897D1D8285}" presName="sibSpaceTwo" presStyleCnt="0"/>
      <dgm:spPr/>
    </dgm:pt>
    <dgm:pt modelId="{39FBC83F-969E-433C-8281-5D5B069A2604}" type="pres">
      <dgm:prSet presAssocID="{ACC8C517-CD64-4E55-B909-FFE3775F40F5}" presName="vertTwo" presStyleCnt="0"/>
      <dgm:spPr/>
    </dgm:pt>
    <dgm:pt modelId="{95997A1B-6C3A-49AD-8337-8D3894936B81}" type="pres">
      <dgm:prSet presAssocID="{ACC8C517-CD64-4E55-B909-FFE3775F40F5}" presName="txTwo" presStyleLbl="node2" presStyleIdx="4" presStyleCnt="5" custLinFactNeighborY="57240">
        <dgm:presLayoutVars>
          <dgm:chPref val="3"/>
        </dgm:presLayoutVars>
      </dgm:prSet>
      <dgm:spPr/>
    </dgm:pt>
    <dgm:pt modelId="{FB962297-67E4-4314-8F11-C82DD32CBA6D}" type="pres">
      <dgm:prSet presAssocID="{ACC8C517-CD64-4E55-B909-FFE3775F40F5}" presName="parTransTwo" presStyleCnt="0"/>
      <dgm:spPr/>
    </dgm:pt>
    <dgm:pt modelId="{31403E2B-3D31-43E1-AFA8-B4999A6700E5}" type="pres">
      <dgm:prSet presAssocID="{ACC8C517-CD64-4E55-B909-FFE3775F40F5}" presName="horzTwo" presStyleCnt="0"/>
      <dgm:spPr/>
    </dgm:pt>
    <dgm:pt modelId="{08E9AAFC-B457-4F0E-8A6E-28C7595EB878}" type="pres">
      <dgm:prSet presAssocID="{C62244E2-1157-4186-ADB2-C35DA877C0F6}" presName="vertThree" presStyleCnt="0"/>
      <dgm:spPr/>
    </dgm:pt>
    <dgm:pt modelId="{6373AD53-4B56-4A03-BE4C-F8A9D986D46B}" type="pres">
      <dgm:prSet presAssocID="{C62244E2-1157-4186-ADB2-C35DA877C0F6}" presName="txThree" presStyleLbl="node3" presStyleIdx="4" presStyleCnt="5" custLinFactNeighborY="57240">
        <dgm:presLayoutVars>
          <dgm:chPref val="3"/>
        </dgm:presLayoutVars>
      </dgm:prSet>
      <dgm:spPr/>
    </dgm:pt>
    <dgm:pt modelId="{ADF8273D-4130-4881-84CE-DE17589CB0DF}" type="pres">
      <dgm:prSet presAssocID="{C62244E2-1157-4186-ADB2-C35DA877C0F6}" presName="parTransThree" presStyleCnt="0"/>
      <dgm:spPr/>
    </dgm:pt>
    <dgm:pt modelId="{D1E41642-2327-41CF-918E-91F6B5A50C89}" type="pres">
      <dgm:prSet presAssocID="{C62244E2-1157-4186-ADB2-C35DA877C0F6}" presName="horzThree" presStyleCnt="0"/>
      <dgm:spPr/>
    </dgm:pt>
    <dgm:pt modelId="{EE321E43-4B30-4CD0-8734-CB8B130BF02B}" type="pres">
      <dgm:prSet presAssocID="{742BDDA5-12A8-4FF4-A3D0-C1A47233D5BC}" presName="vertFour" presStyleCnt="0">
        <dgm:presLayoutVars>
          <dgm:chPref val="3"/>
        </dgm:presLayoutVars>
      </dgm:prSet>
      <dgm:spPr/>
    </dgm:pt>
    <dgm:pt modelId="{594B9C18-C7C0-488C-8542-3D3D5AABF70B}" type="pres">
      <dgm:prSet presAssocID="{742BDDA5-12A8-4FF4-A3D0-C1A47233D5BC}" presName="txFour" presStyleLbl="node4" presStyleIdx="4" presStyleCnt="5" custLinFactNeighborY="1502">
        <dgm:presLayoutVars>
          <dgm:chPref val="3"/>
        </dgm:presLayoutVars>
      </dgm:prSet>
      <dgm:spPr/>
    </dgm:pt>
    <dgm:pt modelId="{6FB70369-A374-41AA-A1F3-FAA7A40A2F2C}" type="pres">
      <dgm:prSet presAssocID="{742BDDA5-12A8-4FF4-A3D0-C1A47233D5BC}" presName="horzFour" presStyleCnt="0"/>
      <dgm:spPr/>
    </dgm:pt>
  </dgm:ptLst>
  <dgm:cxnLst>
    <dgm:cxn modelId="{EB94C702-A1F8-4F7D-A5E1-492AA79286DC}" type="presOf" srcId="{46529561-6A02-4887-92B1-22A7D2A3746F}" destId="{A17ED3C4-A931-4588-9349-2446C6330682}" srcOrd="0" destOrd="0" presId="urn:microsoft.com/office/officeart/2005/8/layout/hierarchy4"/>
    <dgm:cxn modelId="{1638FE04-2C2A-4D51-9FB6-763455870981}" srcId="{25008393-DFC1-4E36-B891-613936607E3D}" destId="{ACC8C517-CD64-4E55-B909-FFE3775F40F5}" srcOrd="4" destOrd="0" parTransId="{880EEBE4-3A33-4D2D-A3CE-3B245712A9A0}" sibTransId="{289CB52A-151B-40F9-B853-D242445DE41C}"/>
    <dgm:cxn modelId="{4243350C-7817-4FD9-8886-84E94A02A4A9}" srcId="{5F6437E0-BEC0-404B-82EE-29EB6DEC1E5B}" destId="{87DF6319-5AF9-4946-B3CB-5CC7711CD393}" srcOrd="0" destOrd="0" parTransId="{63469ECA-9AB5-42DB-BEE8-A5F51F0475B6}" sibTransId="{D12D1DAD-6B91-4419-A30C-E5E145BD041A}"/>
    <dgm:cxn modelId="{6170C32B-D3D8-422F-A345-7080048515E2}" type="presOf" srcId="{A010FB6B-00A8-46BB-98D0-DD0AD890F49E}" destId="{3E278335-EC7D-49BB-8641-D3157AA43AFC}" srcOrd="0" destOrd="0" presId="urn:microsoft.com/office/officeart/2005/8/layout/hierarchy4"/>
    <dgm:cxn modelId="{E8027730-DF47-4057-99DF-00D3118C44ED}" type="presOf" srcId="{CFBAF721-5073-44D6-ADAB-5B0D333073E9}" destId="{3EF93F5A-0D30-4648-A405-20896A05BD10}" srcOrd="0" destOrd="0" presId="urn:microsoft.com/office/officeart/2005/8/layout/hierarchy4"/>
    <dgm:cxn modelId="{2E23B737-CA64-4529-BCC7-F7246E57C679}" type="presOf" srcId="{25008393-DFC1-4E36-B891-613936607E3D}" destId="{7126A860-3614-496F-A4C3-EA4434556527}" srcOrd="0" destOrd="0" presId="urn:microsoft.com/office/officeart/2005/8/layout/hierarchy4"/>
    <dgm:cxn modelId="{88342F3A-359C-4BBC-8B08-EC349996CC7F}" type="presOf" srcId="{5EF1129E-B776-4862-AD57-1339FB65D3E3}" destId="{5A938ECD-32EB-4820-8E70-1A9DEDA4916D}" srcOrd="0" destOrd="0" presId="urn:microsoft.com/office/officeart/2005/8/layout/hierarchy4"/>
    <dgm:cxn modelId="{D13A2762-DF3B-422B-A37D-CE8473AC2002}" srcId="{5EF1129E-B776-4862-AD57-1339FB65D3E3}" destId="{A266CDEB-EB75-44FF-8FF0-DABD607DE8F2}" srcOrd="0" destOrd="0" parTransId="{35218596-4F50-4A93-993E-E2FAFCBD95C5}" sibTransId="{1A52D859-B376-4B19-9B99-DE29A172BED6}"/>
    <dgm:cxn modelId="{4EFE3D64-2308-4539-AC28-86F61EF8C288}" srcId="{25008393-DFC1-4E36-B891-613936607E3D}" destId="{46529561-6A02-4887-92B1-22A7D2A3746F}" srcOrd="3" destOrd="0" parTransId="{BC334FAB-DAB6-4D79-810F-850A73900F49}" sibTransId="{EDFC02A7-8E88-4A21-AC98-A3897D1D8285}"/>
    <dgm:cxn modelId="{5A07E345-8F70-4713-BF03-C6CE28FBF384}" type="presOf" srcId="{87DF6319-5AF9-4946-B3CB-5CC7711CD393}" destId="{5FC60093-E0BD-4EEC-B374-25E9F31CD0CA}" srcOrd="0" destOrd="0" presId="urn:microsoft.com/office/officeart/2005/8/layout/hierarchy4"/>
    <dgm:cxn modelId="{AB507867-BE3E-4848-B463-245D069B1910}" srcId="{DDFEF498-9D01-4A14-A5D7-30D61B49B49F}" destId="{5EF1129E-B776-4862-AD57-1339FB65D3E3}" srcOrd="0" destOrd="0" parTransId="{DFEBCB62-7A61-4C08-A5D7-EEA6E6DC6ABC}" sibTransId="{2A22F952-AAAE-425B-AA36-4C2AA8BE807E}"/>
    <dgm:cxn modelId="{3ACA664A-BD09-49DF-8681-3A99F1F78976}" srcId="{25008393-DFC1-4E36-B891-613936607E3D}" destId="{A9893A40-5C48-47BC-A9A4-C73DB764B8E0}" srcOrd="0" destOrd="0" parTransId="{B29969E9-1926-4169-B842-C73ECCE58C23}" sibTransId="{8574184B-A955-4B9C-BA1B-0B0786F40BE4}"/>
    <dgm:cxn modelId="{AEE5006D-D0FF-413B-9F6A-6015ED6AC87B}" type="presOf" srcId="{A9893A40-5C48-47BC-A9A4-C73DB764B8E0}" destId="{F7B11B4E-4E8D-405E-A824-A1021D514E4A}" srcOrd="0" destOrd="0" presId="urn:microsoft.com/office/officeart/2005/8/layout/hierarchy4"/>
    <dgm:cxn modelId="{4EC92055-89D6-4C76-84F0-48E21BA6A077}" type="presOf" srcId="{DDFEF498-9D01-4A14-A5D7-30D61B49B49F}" destId="{64ABE5E7-0E01-4B66-83BD-6F54D3601793}" srcOrd="0" destOrd="0" presId="urn:microsoft.com/office/officeart/2005/8/layout/hierarchy4"/>
    <dgm:cxn modelId="{FCFF1F76-059A-4785-8AD9-B4A3A1FAEC5F}" type="presOf" srcId="{393365F6-3B6F-4172-9E86-97DCA13A53F2}" destId="{E35E04E7-E0CF-4DC8-9E9E-05CE5EF9F859}" srcOrd="0" destOrd="0" presId="urn:microsoft.com/office/officeart/2005/8/layout/hierarchy4"/>
    <dgm:cxn modelId="{D28E6688-F237-454C-82D3-BB44B4DC04A1}" srcId="{ACC8C517-CD64-4E55-B909-FFE3775F40F5}" destId="{C62244E2-1157-4186-ADB2-C35DA877C0F6}" srcOrd="0" destOrd="0" parTransId="{77DBA193-112F-4C94-A0B7-4B965E8DB758}" sibTransId="{727B89D3-59BC-498A-AC90-2AAB981DBB22}"/>
    <dgm:cxn modelId="{61838095-E848-423F-9BC6-58ECCD63A804}" type="presOf" srcId="{1BC0174B-D750-45E1-BE03-24217888496D}" destId="{BD6D88CA-16EB-4181-8AB0-0CA486450FCA}" srcOrd="0" destOrd="0" presId="urn:microsoft.com/office/officeart/2005/8/layout/hierarchy4"/>
    <dgm:cxn modelId="{EF415D96-5016-4293-9A95-A7A693ADDB52}" type="presOf" srcId="{A4D7BCFF-8028-4E17-B4AA-73C46943E697}" destId="{CA816D1B-0C2B-49E2-A0D7-A44EFD59DD5A}" srcOrd="0" destOrd="0" presId="urn:microsoft.com/office/officeart/2005/8/layout/hierarchy4"/>
    <dgm:cxn modelId="{EC63B59B-7AFD-4502-859C-7DA4CDE1F416}" type="presOf" srcId="{ACC8C517-CD64-4E55-B909-FFE3775F40F5}" destId="{95997A1B-6C3A-49AD-8337-8D3894936B81}" srcOrd="0" destOrd="0" presId="urn:microsoft.com/office/officeart/2005/8/layout/hierarchy4"/>
    <dgm:cxn modelId="{CA37BBA6-F4C5-480A-AACB-7B9FD32CC63D}" type="presOf" srcId="{A266CDEB-EB75-44FF-8FF0-DABD607DE8F2}" destId="{FAE44F60-4812-4DC2-AF66-20141412EB86}" srcOrd="0" destOrd="0" presId="urn:microsoft.com/office/officeart/2005/8/layout/hierarchy4"/>
    <dgm:cxn modelId="{ABB623AA-5EDF-4711-9112-B63DA0C14337}" srcId="{C62244E2-1157-4186-ADB2-C35DA877C0F6}" destId="{742BDDA5-12A8-4FF4-A3D0-C1A47233D5BC}" srcOrd="0" destOrd="0" parTransId="{0ED1D44E-5D9D-4C56-A97A-3D3CDE367279}" sibTransId="{3A643C91-4B91-4862-AA25-2FC0813D7922}"/>
    <dgm:cxn modelId="{8071DDAC-F1C9-4D67-906D-D2060F37E815}" srcId="{97A92ABE-F06A-4580-916C-EF6EC21A188A}" destId="{1BC0174B-D750-45E1-BE03-24217888496D}" srcOrd="0" destOrd="0" parTransId="{75D83A20-7470-4D53-A789-B83652129832}" sibTransId="{B1E5C1A5-D0EA-40AF-87AF-420F2D990D4D}"/>
    <dgm:cxn modelId="{885FC7B5-A1A6-4ADE-A7A0-C7E615D208C9}" type="presOf" srcId="{742BDDA5-12A8-4FF4-A3D0-C1A47233D5BC}" destId="{594B9C18-C7C0-488C-8542-3D3D5AABF70B}" srcOrd="0" destOrd="0" presId="urn:microsoft.com/office/officeart/2005/8/layout/hierarchy4"/>
    <dgm:cxn modelId="{E3B586B8-3BD3-4629-AB44-15AC7A2D33CD}" type="presOf" srcId="{97A92ABE-F06A-4580-916C-EF6EC21A188A}" destId="{80E6FDA7-BD4D-4DCE-A75C-5641A0931E38}" srcOrd="0" destOrd="0" presId="urn:microsoft.com/office/officeart/2005/8/layout/hierarchy4"/>
    <dgm:cxn modelId="{1851AABB-59C1-4A8A-BB03-7DC52C49031B}" srcId="{A9893A40-5C48-47BC-A9A4-C73DB764B8E0}" destId="{A4D7BCFF-8028-4E17-B4AA-73C46943E697}" srcOrd="0" destOrd="0" parTransId="{8185CBD7-5287-46E1-9BE6-9536BFCC0AD1}" sibTransId="{2CDCF436-F6E5-4B6F-878F-D63999B1F5E5}"/>
    <dgm:cxn modelId="{639339BD-1881-4A3A-B66E-1C40CB524B83}" type="presOf" srcId="{5F6437E0-BEC0-404B-82EE-29EB6DEC1E5B}" destId="{8C1D003B-906F-4BA1-ABAF-4C692A721EFC}" srcOrd="0" destOrd="0" presId="urn:microsoft.com/office/officeart/2005/8/layout/hierarchy4"/>
    <dgm:cxn modelId="{BD2D91CB-BF72-49CC-9343-DFAEF11756FF}" srcId="{A010FB6B-00A8-46BB-98D0-DD0AD890F49E}" destId="{5F6437E0-BEC0-404B-82EE-29EB6DEC1E5B}" srcOrd="0" destOrd="0" parTransId="{3EDAE7DF-026F-49F1-A940-5EC9AED720AC}" sibTransId="{AB4E34A5-70C2-4911-A1DF-1A185E3BDA3B}"/>
    <dgm:cxn modelId="{91E6FAD2-D000-40F4-AC11-2FE7D61F8010}" srcId="{A4D7BCFF-8028-4E17-B4AA-73C46943E697}" destId="{393365F6-3B6F-4172-9E86-97DCA13A53F2}" srcOrd="0" destOrd="0" parTransId="{4C31D15C-1228-486B-B8A9-5DB906ABDC63}" sibTransId="{4B83396C-C7DC-4B93-A34A-8B3E03001F5D}"/>
    <dgm:cxn modelId="{112607D8-CCF6-4506-8AC1-A694DA1B2E09}" type="presOf" srcId="{C62244E2-1157-4186-ADB2-C35DA877C0F6}" destId="{6373AD53-4B56-4A03-BE4C-F8A9D986D46B}" srcOrd="0" destOrd="0" presId="urn:microsoft.com/office/officeart/2005/8/layout/hierarchy4"/>
    <dgm:cxn modelId="{B9AD83E6-4E6F-4F03-AF0E-6DE2827596A7}" srcId="{25008393-DFC1-4E36-B891-613936607E3D}" destId="{A010FB6B-00A8-46BB-98D0-DD0AD890F49E}" srcOrd="2" destOrd="0" parTransId="{25E2C921-CC26-4F4E-BB60-9DF9F6A55675}" sibTransId="{633B666E-DC7D-4971-AED3-F53F6318EDBE}"/>
    <dgm:cxn modelId="{F2E838E8-6358-4A9A-8BF7-FE352CAE0023}" srcId="{46529561-6A02-4887-92B1-22A7D2A3746F}" destId="{97A92ABE-F06A-4580-916C-EF6EC21A188A}" srcOrd="0" destOrd="0" parTransId="{623A5EA0-60B1-430C-BCAC-44C030669022}" sibTransId="{BBA9FA5A-FB8C-41E9-A747-E2E6A2025E37}"/>
    <dgm:cxn modelId="{F69CC4EF-4A56-4025-858E-29823700AA95}" srcId="{25008393-DFC1-4E36-B891-613936607E3D}" destId="{DDFEF498-9D01-4A14-A5D7-30D61B49B49F}" srcOrd="1" destOrd="0" parTransId="{FEF618A5-82B5-4FD3-A0B9-FA901AF68844}" sibTransId="{51AA1D7F-335B-4EA8-8A94-56AC13FE003F}"/>
    <dgm:cxn modelId="{8AA069F5-44D4-42B6-8E12-B8FB3A7C2D37}" srcId="{CFBAF721-5073-44D6-ADAB-5B0D333073E9}" destId="{25008393-DFC1-4E36-B891-613936607E3D}" srcOrd="0" destOrd="0" parTransId="{CD39BA60-C505-4A67-8375-A0B25DAA5DD9}" sibTransId="{C55A82AA-244D-454B-9B2B-E5CE5BFE0A53}"/>
    <dgm:cxn modelId="{154158F8-ED7B-49A9-AD76-41E83465137F}" type="presParOf" srcId="{3EF93F5A-0D30-4648-A405-20896A05BD10}" destId="{744D4CB0-FFF6-431D-8E62-84F7220B87C0}" srcOrd="0" destOrd="0" presId="urn:microsoft.com/office/officeart/2005/8/layout/hierarchy4"/>
    <dgm:cxn modelId="{8231B08C-D516-41CB-BC07-9C67DD6BA4AD}" type="presParOf" srcId="{744D4CB0-FFF6-431D-8E62-84F7220B87C0}" destId="{7126A860-3614-496F-A4C3-EA4434556527}" srcOrd="0" destOrd="0" presId="urn:microsoft.com/office/officeart/2005/8/layout/hierarchy4"/>
    <dgm:cxn modelId="{3A2A2ABD-687B-4957-B51E-CF766155DA8F}" type="presParOf" srcId="{744D4CB0-FFF6-431D-8E62-84F7220B87C0}" destId="{DB43B7E7-906F-47B1-B61D-0C9C4CF6CB12}" srcOrd="1" destOrd="0" presId="urn:microsoft.com/office/officeart/2005/8/layout/hierarchy4"/>
    <dgm:cxn modelId="{1EB379C8-9054-44C7-8A90-020A97150A87}" type="presParOf" srcId="{744D4CB0-FFF6-431D-8E62-84F7220B87C0}" destId="{1CD909B5-B34D-453C-8174-FBF9395B68CF}" srcOrd="2" destOrd="0" presId="urn:microsoft.com/office/officeart/2005/8/layout/hierarchy4"/>
    <dgm:cxn modelId="{87A5E034-24F4-4DD4-8EEC-842E5C19EFC7}" type="presParOf" srcId="{1CD909B5-B34D-453C-8174-FBF9395B68CF}" destId="{F3EE379D-DB05-4C29-9FB5-D58E5DE1F4E8}" srcOrd="0" destOrd="0" presId="urn:microsoft.com/office/officeart/2005/8/layout/hierarchy4"/>
    <dgm:cxn modelId="{5493121D-186F-4613-AB7D-D6C912E5F794}" type="presParOf" srcId="{F3EE379D-DB05-4C29-9FB5-D58E5DE1F4E8}" destId="{F7B11B4E-4E8D-405E-A824-A1021D514E4A}" srcOrd="0" destOrd="0" presId="urn:microsoft.com/office/officeart/2005/8/layout/hierarchy4"/>
    <dgm:cxn modelId="{8E2DFB13-392B-4024-ADC1-BA74690A30CC}" type="presParOf" srcId="{F3EE379D-DB05-4C29-9FB5-D58E5DE1F4E8}" destId="{50748C45-E07E-47C1-BCD0-85ABF487040C}" srcOrd="1" destOrd="0" presId="urn:microsoft.com/office/officeart/2005/8/layout/hierarchy4"/>
    <dgm:cxn modelId="{CE6334E9-B6CB-41DE-BA3E-49C1D4CBEF62}" type="presParOf" srcId="{F3EE379D-DB05-4C29-9FB5-D58E5DE1F4E8}" destId="{16E633A1-8A64-48DB-B0EB-FF2E7BE4DE15}" srcOrd="2" destOrd="0" presId="urn:microsoft.com/office/officeart/2005/8/layout/hierarchy4"/>
    <dgm:cxn modelId="{7A17D43E-71C5-455D-805C-8C1288C52FDF}" type="presParOf" srcId="{16E633A1-8A64-48DB-B0EB-FF2E7BE4DE15}" destId="{632C6FFF-CB34-4EF9-91F9-3113A306654F}" srcOrd="0" destOrd="0" presId="urn:microsoft.com/office/officeart/2005/8/layout/hierarchy4"/>
    <dgm:cxn modelId="{1898B584-FB9B-4D3B-9F74-29D9CBD53824}" type="presParOf" srcId="{632C6FFF-CB34-4EF9-91F9-3113A306654F}" destId="{CA816D1B-0C2B-49E2-A0D7-A44EFD59DD5A}" srcOrd="0" destOrd="0" presId="urn:microsoft.com/office/officeart/2005/8/layout/hierarchy4"/>
    <dgm:cxn modelId="{A03B341A-4E2B-464A-9FE6-336BF4C5E9DF}" type="presParOf" srcId="{632C6FFF-CB34-4EF9-91F9-3113A306654F}" destId="{620CD56C-BEED-49AF-93FF-B181276773C5}" srcOrd="1" destOrd="0" presId="urn:microsoft.com/office/officeart/2005/8/layout/hierarchy4"/>
    <dgm:cxn modelId="{D5E84CA0-2D3A-4279-AA69-0858CE704EAC}" type="presParOf" srcId="{632C6FFF-CB34-4EF9-91F9-3113A306654F}" destId="{7FB90CE6-98CF-4669-8A12-A0ABA3142B31}" srcOrd="2" destOrd="0" presId="urn:microsoft.com/office/officeart/2005/8/layout/hierarchy4"/>
    <dgm:cxn modelId="{C4D9C9F0-D82D-4A78-B8CD-C01F6593DD0C}" type="presParOf" srcId="{7FB90CE6-98CF-4669-8A12-A0ABA3142B31}" destId="{FC88898E-94B0-4818-8A21-29803858EBE8}" srcOrd="0" destOrd="0" presId="urn:microsoft.com/office/officeart/2005/8/layout/hierarchy4"/>
    <dgm:cxn modelId="{05748F39-9372-4A19-9834-3FE89B4CF0C7}" type="presParOf" srcId="{FC88898E-94B0-4818-8A21-29803858EBE8}" destId="{E35E04E7-E0CF-4DC8-9E9E-05CE5EF9F859}" srcOrd="0" destOrd="0" presId="urn:microsoft.com/office/officeart/2005/8/layout/hierarchy4"/>
    <dgm:cxn modelId="{395BC655-F2F5-4F39-A9D6-3623237CF6FD}" type="presParOf" srcId="{FC88898E-94B0-4818-8A21-29803858EBE8}" destId="{A89D83D1-48F8-4E8A-B424-C1806E83DBBE}" srcOrd="1" destOrd="0" presId="urn:microsoft.com/office/officeart/2005/8/layout/hierarchy4"/>
    <dgm:cxn modelId="{38B18D82-C8AB-49AE-95F4-D9F55F9BAB5D}" type="presParOf" srcId="{1CD909B5-B34D-453C-8174-FBF9395B68CF}" destId="{0DBCB7E6-E06C-44CD-B65D-5637D0083BEC}" srcOrd="1" destOrd="0" presId="urn:microsoft.com/office/officeart/2005/8/layout/hierarchy4"/>
    <dgm:cxn modelId="{46640E0A-0F36-4450-A464-AB0730D0B9EE}" type="presParOf" srcId="{1CD909B5-B34D-453C-8174-FBF9395B68CF}" destId="{5CF0809A-80FF-416B-86B2-54CBDE386A14}" srcOrd="2" destOrd="0" presId="urn:microsoft.com/office/officeart/2005/8/layout/hierarchy4"/>
    <dgm:cxn modelId="{1836FCE0-162A-4654-BA7B-AA51B3994A7F}" type="presParOf" srcId="{5CF0809A-80FF-416B-86B2-54CBDE386A14}" destId="{64ABE5E7-0E01-4B66-83BD-6F54D3601793}" srcOrd="0" destOrd="0" presId="urn:microsoft.com/office/officeart/2005/8/layout/hierarchy4"/>
    <dgm:cxn modelId="{16D31772-A719-4690-A987-57D0E5F2F563}" type="presParOf" srcId="{5CF0809A-80FF-416B-86B2-54CBDE386A14}" destId="{56CA3411-C40C-4FE0-BC3A-DADA4DF559F2}" srcOrd="1" destOrd="0" presId="urn:microsoft.com/office/officeart/2005/8/layout/hierarchy4"/>
    <dgm:cxn modelId="{54D17AE1-D143-4E23-8301-AAF7860109E3}" type="presParOf" srcId="{5CF0809A-80FF-416B-86B2-54CBDE386A14}" destId="{C2C81933-D68A-48C3-A38F-CF9B9A804391}" srcOrd="2" destOrd="0" presId="urn:microsoft.com/office/officeart/2005/8/layout/hierarchy4"/>
    <dgm:cxn modelId="{9656DC06-5B49-424E-AFDE-01B28FCBF91C}" type="presParOf" srcId="{C2C81933-D68A-48C3-A38F-CF9B9A804391}" destId="{A077A69C-63A9-4132-9E62-FA130F617E6B}" srcOrd="0" destOrd="0" presId="urn:microsoft.com/office/officeart/2005/8/layout/hierarchy4"/>
    <dgm:cxn modelId="{F7EFE927-0602-4A67-9DB0-B4DD917D1F0C}" type="presParOf" srcId="{A077A69C-63A9-4132-9E62-FA130F617E6B}" destId="{5A938ECD-32EB-4820-8E70-1A9DEDA4916D}" srcOrd="0" destOrd="0" presId="urn:microsoft.com/office/officeart/2005/8/layout/hierarchy4"/>
    <dgm:cxn modelId="{7E99FD4A-A44D-481B-807B-CD971C89F304}" type="presParOf" srcId="{A077A69C-63A9-4132-9E62-FA130F617E6B}" destId="{7EA92EDE-A1A0-479E-92D4-C9A35C81AD10}" srcOrd="1" destOrd="0" presId="urn:microsoft.com/office/officeart/2005/8/layout/hierarchy4"/>
    <dgm:cxn modelId="{40534CDE-6A7D-4EE6-AF33-CA71F42B98FB}" type="presParOf" srcId="{A077A69C-63A9-4132-9E62-FA130F617E6B}" destId="{7BED89CF-C39D-4E55-A34F-F889E889BF86}" srcOrd="2" destOrd="0" presId="urn:microsoft.com/office/officeart/2005/8/layout/hierarchy4"/>
    <dgm:cxn modelId="{A9A0ACB5-DFE0-4390-B795-F285B12FEA7A}" type="presParOf" srcId="{7BED89CF-C39D-4E55-A34F-F889E889BF86}" destId="{A2B6E337-C568-4DFC-B1AD-650F53BF5244}" srcOrd="0" destOrd="0" presId="urn:microsoft.com/office/officeart/2005/8/layout/hierarchy4"/>
    <dgm:cxn modelId="{8C0CB164-1E1F-4BAC-935F-194DE73379C3}" type="presParOf" srcId="{A2B6E337-C568-4DFC-B1AD-650F53BF5244}" destId="{FAE44F60-4812-4DC2-AF66-20141412EB86}" srcOrd="0" destOrd="0" presId="urn:microsoft.com/office/officeart/2005/8/layout/hierarchy4"/>
    <dgm:cxn modelId="{6C33A31D-B59F-4897-8B3E-21D1B508599A}" type="presParOf" srcId="{A2B6E337-C568-4DFC-B1AD-650F53BF5244}" destId="{855980AA-9176-4AA2-B2FA-5075A89D9B91}" srcOrd="1" destOrd="0" presId="urn:microsoft.com/office/officeart/2005/8/layout/hierarchy4"/>
    <dgm:cxn modelId="{BB33FC57-5FF2-4280-A8C0-00F5EDC10F7F}" type="presParOf" srcId="{1CD909B5-B34D-453C-8174-FBF9395B68CF}" destId="{B571CCBA-562A-4511-A3AA-2BE40034B2BB}" srcOrd="3" destOrd="0" presId="urn:microsoft.com/office/officeart/2005/8/layout/hierarchy4"/>
    <dgm:cxn modelId="{A2FF2CE6-A8A0-417E-A290-C9BFCE0DF8FC}" type="presParOf" srcId="{1CD909B5-B34D-453C-8174-FBF9395B68CF}" destId="{DD365E9F-38CB-4A0D-A922-8E5E1F032542}" srcOrd="4" destOrd="0" presId="urn:microsoft.com/office/officeart/2005/8/layout/hierarchy4"/>
    <dgm:cxn modelId="{75B1914C-929A-4601-9F15-8CDC5D4ED539}" type="presParOf" srcId="{DD365E9F-38CB-4A0D-A922-8E5E1F032542}" destId="{3E278335-EC7D-49BB-8641-D3157AA43AFC}" srcOrd="0" destOrd="0" presId="urn:microsoft.com/office/officeart/2005/8/layout/hierarchy4"/>
    <dgm:cxn modelId="{5D032A7A-1695-48ED-B874-6DA756884D55}" type="presParOf" srcId="{DD365E9F-38CB-4A0D-A922-8E5E1F032542}" destId="{1E331E50-45C3-4933-B833-C4D8114FEE81}" srcOrd="1" destOrd="0" presId="urn:microsoft.com/office/officeart/2005/8/layout/hierarchy4"/>
    <dgm:cxn modelId="{3AEB25A7-95E9-4534-93B6-EDAD24BEFB07}" type="presParOf" srcId="{DD365E9F-38CB-4A0D-A922-8E5E1F032542}" destId="{68732E72-3FF4-4236-ACAF-4A7497538734}" srcOrd="2" destOrd="0" presId="urn:microsoft.com/office/officeart/2005/8/layout/hierarchy4"/>
    <dgm:cxn modelId="{CE3B4BA8-2B80-4A7C-8E00-D46CCE7EB321}" type="presParOf" srcId="{68732E72-3FF4-4236-ACAF-4A7497538734}" destId="{707BB504-7C4B-461F-9DF2-748BEEB78EBD}" srcOrd="0" destOrd="0" presId="urn:microsoft.com/office/officeart/2005/8/layout/hierarchy4"/>
    <dgm:cxn modelId="{2A47E36A-78FF-4DB2-9D09-6DD775493087}" type="presParOf" srcId="{707BB504-7C4B-461F-9DF2-748BEEB78EBD}" destId="{8C1D003B-906F-4BA1-ABAF-4C692A721EFC}" srcOrd="0" destOrd="0" presId="urn:microsoft.com/office/officeart/2005/8/layout/hierarchy4"/>
    <dgm:cxn modelId="{15A3C062-263A-42E2-A32E-F760FBF8BF27}" type="presParOf" srcId="{707BB504-7C4B-461F-9DF2-748BEEB78EBD}" destId="{BCCD1084-6E7D-4FA3-A451-1060FAD38458}" srcOrd="1" destOrd="0" presId="urn:microsoft.com/office/officeart/2005/8/layout/hierarchy4"/>
    <dgm:cxn modelId="{1E9180E7-EA0D-463E-91D8-8CB65C8611D9}" type="presParOf" srcId="{707BB504-7C4B-461F-9DF2-748BEEB78EBD}" destId="{301072DB-F2E1-49CB-999A-BE3DABD7E927}" srcOrd="2" destOrd="0" presId="urn:microsoft.com/office/officeart/2005/8/layout/hierarchy4"/>
    <dgm:cxn modelId="{B3D24A47-55AD-41D0-BF71-27399B273C6E}" type="presParOf" srcId="{301072DB-F2E1-49CB-999A-BE3DABD7E927}" destId="{9EC891E1-50E1-49CF-B40B-14D717E5BC5F}" srcOrd="0" destOrd="0" presId="urn:microsoft.com/office/officeart/2005/8/layout/hierarchy4"/>
    <dgm:cxn modelId="{FD002C46-6827-4B42-AEE4-BD79B504764C}" type="presParOf" srcId="{9EC891E1-50E1-49CF-B40B-14D717E5BC5F}" destId="{5FC60093-E0BD-4EEC-B374-25E9F31CD0CA}" srcOrd="0" destOrd="0" presId="urn:microsoft.com/office/officeart/2005/8/layout/hierarchy4"/>
    <dgm:cxn modelId="{5ACE15DA-3131-45D2-BC7E-2AA182E0D2C2}" type="presParOf" srcId="{9EC891E1-50E1-49CF-B40B-14D717E5BC5F}" destId="{33A0DDFF-A991-4EA2-9ABE-23E78FBDFE5A}" srcOrd="1" destOrd="0" presId="urn:microsoft.com/office/officeart/2005/8/layout/hierarchy4"/>
    <dgm:cxn modelId="{FC20E959-94A6-4974-8639-7C22633ABDD1}" type="presParOf" srcId="{1CD909B5-B34D-453C-8174-FBF9395B68CF}" destId="{DFF35AF5-E3BD-4CB4-A6A7-A8F1B2D43221}" srcOrd="5" destOrd="0" presId="urn:microsoft.com/office/officeart/2005/8/layout/hierarchy4"/>
    <dgm:cxn modelId="{F3572067-774A-42C6-A020-246078994CAE}" type="presParOf" srcId="{1CD909B5-B34D-453C-8174-FBF9395B68CF}" destId="{915F27C4-9B3A-476B-A973-6E49925E70F5}" srcOrd="6" destOrd="0" presId="urn:microsoft.com/office/officeart/2005/8/layout/hierarchy4"/>
    <dgm:cxn modelId="{0AD0A3F8-3248-4F11-A230-F64352D4B80B}" type="presParOf" srcId="{915F27C4-9B3A-476B-A973-6E49925E70F5}" destId="{A17ED3C4-A931-4588-9349-2446C6330682}" srcOrd="0" destOrd="0" presId="urn:microsoft.com/office/officeart/2005/8/layout/hierarchy4"/>
    <dgm:cxn modelId="{6FD8FAA0-DEE4-42CD-88A2-6F14F5F60C0F}" type="presParOf" srcId="{915F27C4-9B3A-476B-A973-6E49925E70F5}" destId="{09A60B2C-8472-43F8-A4EB-D7CD6218F0AB}" srcOrd="1" destOrd="0" presId="urn:microsoft.com/office/officeart/2005/8/layout/hierarchy4"/>
    <dgm:cxn modelId="{80C042D1-3C3D-42C8-819F-A8803B65BFCC}" type="presParOf" srcId="{915F27C4-9B3A-476B-A973-6E49925E70F5}" destId="{F9E15E4E-E873-4685-B386-BD6C2AF46F9F}" srcOrd="2" destOrd="0" presId="urn:microsoft.com/office/officeart/2005/8/layout/hierarchy4"/>
    <dgm:cxn modelId="{F99DAFD6-92D3-487B-815A-01D2A6B14D43}" type="presParOf" srcId="{F9E15E4E-E873-4685-B386-BD6C2AF46F9F}" destId="{FB46F379-A2F7-4C5C-B97D-A612748249F8}" srcOrd="0" destOrd="0" presId="urn:microsoft.com/office/officeart/2005/8/layout/hierarchy4"/>
    <dgm:cxn modelId="{9654EB6D-2D03-4ECF-A2FA-5207EE42FE46}" type="presParOf" srcId="{FB46F379-A2F7-4C5C-B97D-A612748249F8}" destId="{80E6FDA7-BD4D-4DCE-A75C-5641A0931E38}" srcOrd="0" destOrd="0" presId="urn:microsoft.com/office/officeart/2005/8/layout/hierarchy4"/>
    <dgm:cxn modelId="{6524F1E2-70E9-4512-920D-BA54891BF9D0}" type="presParOf" srcId="{FB46F379-A2F7-4C5C-B97D-A612748249F8}" destId="{546E0030-EA53-4AB9-8D52-88FB3E08E07A}" srcOrd="1" destOrd="0" presId="urn:microsoft.com/office/officeart/2005/8/layout/hierarchy4"/>
    <dgm:cxn modelId="{6C6EC3A3-CD53-4469-BD69-0559C094C01A}" type="presParOf" srcId="{FB46F379-A2F7-4C5C-B97D-A612748249F8}" destId="{35372DD1-8E1D-4EE9-AC58-02001D9F47CD}" srcOrd="2" destOrd="0" presId="urn:microsoft.com/office/officeart/2005/8/layout/hierarchy4"/>
    <dgm:cxn modelId="{0C7309B1-EEEC-4313-9A00-7F19C58EC539}" type="presParOf" srcId="{35372DD1-8E1D-4EE9-AC58-02001D9F47CD}" destId="{406F702A-4431-4B23-89D0-8612D01DEA4D}" srcOrd="0" destOrd="0" presId="urn:microsoft.com/office/officeart/2005/8/layout/hierarchy4"/>
    <dgm:cxn modelId="{2E1A84BE-7182-4CA4-B1B0-980EF59D21F4}" type="presParOf" srcId="{406F702A-4431-4B23-89D0-8612D01DEA4D}" destId="{BD6D88CA-16EB-4181-8AB0-0CA486450FCA}" srcOrd="0" destOrd="0" presId="urn:microsoft.com/office/officeart/2005/8/layout/hierarchy4"/>
    <dgm:cxn modelId="{F9E2612F-9492-4BD1-9CFE-82FE11FAF307}" type="presParOf" srcId="{406F702A-4431-4B23-89D0-8612D01DEA4D}" destId="{5FDFD8EC-C696-4692-8181-B44DB7A79D5E}" srcOrd="1" destOrd="0" presId="urn:microsoft.com/office/officeart/2005/8/layout/hierarchy4"/>
    <dgm:cxn modelId="{EE43A9F2-FF47-493C-B2FD-B66EC38A1EB8}" type="presParOf" srcId="{1CD909B5-B34D-453C-8174-FBF9395B68CF}" destId="{E63D188E-A4AB-4C25-9DEF-6BB289BA4A81}" srcOrd="7" destOrd="0" presId="urn:microsoft.com/office/officeart/2005/8/layout/hierarchy4"/>
    <dgm:cxn modelId="{495C1DA6-3D79-4077-8778-BFC35E229A94}" type="presParOf" srcId="{1CD909B5-B34D-453C-8174-FBF9395B68CF}" destId="{39FBC83F-969E-433C-8281-5D5B069A2604}" srcOrd="8" destOrd="0" presId="urn:microsoft.com/office/officeart/2005/8/layout/hierarchy4"/>
    <dgm:cxn modelId="{10DA0DCA-A4C4-4C6F-A8C1-610001AC7184}" type="presParOf" srcId="{39FBC83F-969E-433C-8281-5D5B069A2604}" destId="{95997A1B-6C3A-49AD-8337-8D3894936B81}" srcOrd="0" destOrd="0" presId="urn:microsoft.com/office/officeart/2005/8/layout/hierarchy4"/>
    <dgm:cxn modelId="{8FE0B4AF-FBF5-4A79-B45F-6231661389A1}" type="presParOf" srcId="{39FBC83F-969E-433C-8281-5D5B069A2604}" destId="{FB962297-67E4-4314-8F11-C82DD32CBA6D}" srcOrd="1" destOrd="0" presId="urn:microsoft.com/office/officeart/2005/8/layout/hierarchy4"/>
    <dgm:cxn modelId="{B9C30016-0F4A-4E6C-B84D-72B9B9FAFCAE}" type="presParOf" srcId="{39FBC83F-969E-433C-8281-5D5B069A2604}" destId="{31403E2B-3D31-43E1-AFA8-B4999A6700E5}" srcOrd="2" destOrd="0" presId="urn:microsoft.com/office/officeart/2005/8/layout/hierarchy4"/>
    <dgm:cxn modelId="{40FAE7AD-C558-4719-80EF-3F56D4F578C4}" type="presParOf" srcId="{31403E2B-3D31-43E1-AFA8-B4999A6700E5}" destId="{08E9AAFC-B457-4F0E-8A6E-28C7595EB878}" srcOrd="0" destOrd="0" presId="urn:microsoft.com/office/officeart/2005/8/layout/hierarchy4"/>
    <dgm:cxn modelId="{E2702355-2106-40C6-84B1-BA1D2AF33395}" type="presParOf" srcId="{08E9AAFC-B457-4F0E-8A6E-28C7595EB878}" destId="{6373AD53-4B56-4A03-BE4C-F8A9D986D46B}" srcOrd="0" destOrd="0" presId="urn:microsoft.com/office/officeart/2005/8/layout/hierarchy4"/>
    <dgm:cxn modelId="{DFE5EBA5-9DEA-48D4-8CC7-F69B65DF7F53}" type="presParOf" srcId="{08E9AAFC-B457-4F0E-8A6E-28C7595EB878}" destId="{ADF8273D-4130-4881-84CE-DE17589CB0DF}" srcOrd="1" destOrd="0" presId="urn:microsoft.com/office/officeart/2005/8/layout/hierarchy4"/>
    <dgm:cxn modelId="{73B13037-61C8-4015-AA09-D2434F0C2207}" type="presParOf" srcId="{08E9AAFC-B457-4F0E-8A6E-28C7595EB878}" destId="{D1E41642-2327-41CF-918E-91F6B5A50C89}" srcOrd="2" destOrd="0" presId="urn:microsoft.com/office/officeart/2005/8/layout/hierarchy4"/>
    <dgm:cxn modelId="{46B326BE-B716-4ABB-915B-27E2F89E4FF5}" type="presParOf" srcId="{D1E41642-2327-41CF-918E-91F6B5A50C89}" destId="{EE321E43-4B30-4CD0-8734-CB8B130BF02B}" srcOrd="0" destOrd="0" presId="urn:microsoft.com/office/officeart/2005/8/layout/hierarchy4"/>
    <dgm:cxn modelId="{2D4A9681-12F4-4B8B-AAD5-D57CB538C89D}" type="presParOf" srcId="{EE321E43-4B30-4CD0-8734-CB8B130BF02B}" destId="{594B9C18-C7C0-488C-8542-3D3D5AABF70B}" srcOrd="0" destOrd="0" presId="urn:microsoft.com/office/officeart/2005/8/layout/hierarchy4"/>
    <dgm:cxn modelId="{5293D9AB-6D59-4761-9E25-812860A29A39}" type="presParOf" srcId="{EE321E43-4B30-4CD0-8734-CB8B130BF02B}" destId="{6FB70369-A374-41AA-A1F3-FAA7A40A2F2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6A860-3614-496F-A4C3-EA4434556527}">
      <dsp:nvSpPr>
        <dsp:cNvPr id="0" name=""/>
        <dsp:cNvSpPr/>
      </dsp:nvSpPr>
      <dsp:spPr>
        <a:xfrm>
          <a:off x="3375" y="14"/>
          <a:ext cx="8403823" cy="670072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Arial" panose="020B0604020202020204" pitchFamily="34" charset="0"/>
            </a:rPr>
            <a:t>Empire State Development</a:t>
          </a:r>
        </a:p>
      </dsp:txBody>
      <dsp:txXfrm>
        <a:off x="23001" y="19640"/>
        <a:ext cx="8364571" cy="630820"/>
      </dsp:txXfrm>
    </dsp:sp>
    <dsp:sp modelId="{F7B11B4E-4E8D-405E-A824-A1021D514E4A}">
      <dsp:nvSpPr>
        <dsp:cNvPr id="0" name=""/>
        <dsp:cNvSpPr/>
      </dsp:nvSpPr>
      <dsp:spPr>
        <a:xfrm>
          <a:off x="3375" y="835707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Capital Access</a:t>
          </a:r>
        </a:p>
      </dsp:txBody>
      <dsp:txXfrm>
        <a:off x="23001" y="855333"/>
        <a:ext cx="1535677" cy="630820"/>
      </dsp:txXfrm>
    </dsp:sp>
    <dsp:sp modelId="{CA816D1B-0C2B-49E2-A0D7-A44EFD59DD5A}">
      <dsp:nvSpPr>
        <dsp:cNvPr id="0" name=""/>
        <dsp:cNvSpPr/>
      </dsp:nvSpPr>
      <dsp:spPr>
        <a:xfrm>
          <a:off x="3375" y="1611109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Regional Economic Development Councils</a:t>
          </a:r>
        </a:p>
      </dsp:txBody>
      <dsp:txXfrm>
        <a:off x="23001" y="1630735"/>
        <a:ext cx="1535677" cy="630820"/>
      </dsp:txXfrm>
    </dsp:sp>
    <dsp:sp modelId="{E35E04E7-E0CF-4DC8-9E9E-05CE5EF9F859}">
      <dsp:nvSpPr>
        <dsp:cNvPr id="0" name=""/>
        <dsp:cNvSpPr/>
      </dsp:nvSpPr>
      <dsp:spPr>
        <a:xfrm>
          <a:off x="3375" y="2326235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Strategic Workforce Development</a:t>
          </a:r>
        </a:p>
      </dsp:txBody>
      <dsp:txXfrm>
        <a:off x="23001" y="2345861"/>
        <a:ext cx="1535677" cy="630820"/>
      </dsp:txXfrm>
    </dsp:sp>
    <dsp:sp modelId="{64ABE5E7-0E01-4B66-83BD-6F54D3601793}">
      <dsp:nvSpPr>
        <dsp:cNvPr id="0" name=""/>
        <dsp:cNvSpPr/>
      </dsp:nvSpPr>
      <dsp:spPr>
        <a:xfrm>
          <a:off x="1710599" y="835707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</a:rPr>
            <a:t>Entrepreneur Development</a:t>
          </a:r>
        </a:p>
      </dsp:txBody>
      <dsp:txXfrm>
        <a:off x="1730225" y="855333"/>
        <a:ext cx="1535677" cy="630820"/>
      </dsp:txXfrm>
    </dsp:sp>
    <dsp:sp modelId="{5A938ECD-32EB-4820-8E70-1A9DEDA4916D}">
      <dsp:nvSpPr>
        <dsp:cNvPr id="0" name=""/>
        <dsp:cNvSpPr/>
      </dsp:nvSpPr>
      <dsp:spPr>
        <a:xfrm>
          <a:off x="1710599" y="1611109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GO-SEMI</a:t>
          </a:r>
        </a:p>
      </dsp:txBody>
      <dsp:txXfrm>
        <a:off x="1730225" y="1630735"/>
        <a:ext cx="1535677" cy="630820"/>
      </dsp:txXfrm>
    </dsp:sp>
    <dsp:sp modelId="{FAE44F60-4812-4DC2-AF66-20141412EB86}">
      <dsp:nvSpPr>
        <dsp:cNvPr id="0" name=""/>
        <dsp:cNvSpPr/>
      </dsp:nvSpPr>
      <dsp:spPr>
        <a:xfrm>
          <a:off x="1710599" y="2326235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Minority &amp; Women’s Business Development</a:t>
          </a:r>
        </a:p>
      </dsp:txBody>
      <dsp:txXfrm>
        <a:off x="1730225" y="2345861"/>
        <a:ext cx="1535677" cy="630820"/>
      </dsp:txXfrm>
    </dsp:sp>
    <dsp:sp modelId="{3E278335-EC7D-49BB-8641-D3157AA43AFC}">
      <dsp:nvSpPr>
        <dsp:cNvPr id="0" name=""/>
        <dsp:cNvSpPr/>
      </dsp:nvSpPr>
      <dsp:spPr>
        <a:xfrm>
          <a:off x="3417822" y="835707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</a:rPr>
            <a:t>NY Ventures</a:t>
          </a:r>
        </a:p>
      </dsp:txBody>
      <dsp:txXfrm>
        <a:off x="3437448" y="855333"/>
        <a:ext cx="1535677" cy="630820"/>
      </dsp:txXfrm>
    </dsp:sp>
    <dsp:sp modelId="{8C1D003B-906F-4BA1-ABAF-4C692A721EFC}">
      <dsp:nvSpPr>
        <dsp:cNvPr id="0" name=""/>
        <dsp:cNvSpPr/>
      </dsp:nvSpPr>
      <dsp:spPr>
        <a:xfrm>
          <a:off x="3417822" y="1611109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latin typeface="Arial" panose="020B0604020202020204" pitchFamily="34" charset="0"/>
            </a:rPr>
            <a:t>ConnectALL</a:t>
          </a:r>
          <a:endParaRPr lang="en-US" sz="1300" kern="1200">
            <a:latin typeface="Arial" panose="020B0604020202020204" pitchFamily="34" charset="0"/>
          </a:endParaRPr>
        </a:p>
      </dsp:txBody>
      <dsp:txXfrm>
        <a:off x="3437448" y="1630735"/>
        <a:ext cx="1535677" cy="630820"/>
      </dsp:txXfrm>
    </dsp:sp>
    <dsp:sp modelId="{5FC60093-E0BD-4EEC-B374-25E9F31CD0CA}">
      <dsp:nvSpPr>
        <dsp:cNvPr id="0" name=""/>
        <dsp:cNvSpPr/>
      </dsp:nvSpPr>
      <dsp:spPr>
        <a:xfrm>
          <a:off x="3417822" y="2326235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Division of Tourism</a:t>
          </a:r>
          <a:br>
            <a:rPr lang="en-US" sz="1300" kern="1200">
              <a:latin typeface="Arial" panose="020B0604020202020204" pitchFamily="34" charset="0"/>
            </a:rPr>
          </a:br>
          <a:r>
            <a:rPr lang="en-US" sz="1300" kern="1200">
              <a:latin typeface="Arial" panose="020B0604020202020204" pitchFamily="34" charset="0"/>
            </a:rPr>
            <a:t>(I LOVE NY)</a:t>
          </a:r>
        </a:p>
      </dsp:txBody>
      <dsp:txXfrm>
        <a:off x="3437448" y="2345861"/>
        <a:ext cx="1535677" cy="630820"/>
      </dsp:txXfrm>
    </dsp:sp>
    <dsp:sp modelId="{A17ED3C4-A931-4588-9349-2446C6330682}">
      <dsp:nvSpPr>
        <dsp:cNvPr id="0" name=""/>
        <dsp:cNvSpPr/>
      </dsp:nvSpPr>
      <dsp:spPr>
        <a:xfrm>
          <a:off x="5125046" y="835707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</a:rPr>
            <a:t>NYSTAR</a:t>
          </a:r>
        </a:p>
      </dsp:txBody>
      <dsp:txXfrm>
        <a:off x="5144672" y="855333"/>
        <a:ext cx="1535677" cy="630820"/>
      </dsp:txXfrm>
    </dsp:sp>
    <dsp:sp modelId="{80E6FDA7-BD4D-4DCE-A75C-5641A0931E38}">
      <dsp:nvSpPr>
        <dsp:cNvPr id="0" name=""/>
        <dsp:cNvSpPr/>
      </dsp:nvSpPr>
      <dsp:spPr>
        <a:xfrm>
          <a:off x="5125046" y="1611109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Global NY </a:t>
          </a:r>
          <a:br>
            <a:rPr lang="en-US" sz="1300" kern="1200">
              <a:latin typeface="Arial" panose="020B0604020202020204" pitchFamily="34" charset="0"/>
            </a:rPr>
          </a:br>
          <a:r>
            <a:rPr lang="en-US" sz="1300" kern="1200">
              <a:latin typeface="Arial" panose="020B0604020202020204" pitchFamily="34" charset="0"/>
            </a:rPr>
            <a:t>(Export Support)</a:t>
          </a:r>
        </a:p>
      </dsp:txBody>
      <dsp:txXfrm>
        <a:off x="5144672" y="1630735"/>
        <a:ext cx="1535677" cy="630820"/>
      </dsp:txXfrm>
    </dsp:sp>
    <dsp:sp modelId="{BD6D88CA-16EB-4181-8AB0-0CA486450FCA}">
      <dsp:nvSpPr>
        <dsp:cNvPr id="0" name=""/>
        <dsp:cNvSpPr/>
      </dsp:nvSpPr>
      <dsp:spPr>
        <a:xfrm>
          <a:off x="5125046" y="2326235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Real Estate</a:t>
          </a:r>
        </a:p>
      </dsp:txBody>
      <dsp:txXfrm>
        <a:off x="5144672" y="2345861"/>
        <a:ext cx="1535677" cy="630820"/>
      </dsp:txXfrm>
    </dsp:sp>
    <dsp:sp modelId="{95997A1B-6C3A-49AD-8337-8D3894936B81}">
      <dsp:nvSpPr>
        <dsp:cNvPr id="0" name=""/>
        <dsp:cNvSpPr/>
      </dsp:nvSpPr>
      <dsp:spPr>
        <a:xfrm>
          <a:off x="6832269" y="835707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</a:rPr>
            <a:t>Life Sciences Initiative</a:t>
          </a:r>
        </a:p>
      </dsp:txBody>
      <dsp:txXfrm>
        <a:off x="6851895" y="855333"/>
        <a:ext cx="1535677" cy="630820"/>
      </dsp:txXfrm>
    </dsp:sp>
    <dsp:sp modelId="{6373AD53-4B56-4A03-BE4C-F8A9D986D46B}">
      <dsp:nvSpPr>
        <dsp:cNvPr id="0" name=""/>
        <dsp:cNvSpPr/>
      </dsp:nvSpPr>
      <dsp:spPr>
        <a:xfrm>
          <a:off x="6832269" y="1611109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Film, Arts &amp; New Media </a:t>
          </a:r>
        </a:p>
      </dsp:txBody>
      <dsp:txXfrm>
        <a:off x="6851895" y="1630735"/>
        <a:ext cx="1535677" cy="630820"/>
      </dsp:txXfrm>
    </dsp:sp>
    <dsp:sp modelId="{594B9C18-C7C0-488C-8542-3D3D5AABF70B}">
      <dsp:nvSpPr>
        <dsp:cNvPr id="0" name=""/>
        <dsp:cNvSpPr/>
      </dsp:nvSpPr>
      <dsp:spPr>
        <a:xfrm>
          <a:off x="6832269" y="2326235"/>
          <a:ext cx="1574929" cy="67007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 pitchFamily="34" charset="0"/>
            </a:rPr>
            <a:t>Strategic Business Development</a:t>
          </a:r>
        </a:p>
      </dsp:txBody>
      <dsp:txXfrm>
        <a:off x="6851895" y="2345861"/>
        <a:ext cx="1535677" cy="630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4A43738-431A-4462-BEDF-F584E1E2543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34148A3-5B74-48B1-B750-9593244E09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3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7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63D27-7A5C-EC1C-1D69-F59A9BA7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FDD38-1648-4650-9244-41D074292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4A5E26-B641-8599-6BA2-46F7B18E4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C4877-D987-3DE3-032E-04B952890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8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5AAEE-6C1F-C46A-4944-364706C0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7653F-1D56-6B99-6E7B-3A628B1B7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1D2F1-0CB7-1FE2-B8E9-AE5CDC030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AC7FF-046B-A86A-33F5-5DECF421C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CC8D8-BF57-4AB4-BDD6-11E506791A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46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E8FC-560E-7B51-7903-5ECFC5D16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07B0F-4529-27F6-CD55-D097E4D9E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0E9D3-A6FC-AAE6-B3ED-82C735197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01BE2-996A-83E3-1DF2-13CDF26E8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43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EA0C8-0D67-A195-B801-D5C3B41B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5D3DD2-E359-2EC8-B8CB-F768D15C4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458A6-6284-38E3-3B7B-CA9A30F4A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A76E5-F3EA-7B71-EC04-28B9ABA96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CC8D8-BF57-4AB4-BDD6-11E506791A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19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19223-4C43-C9F9-DE9C-AA1570617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04762-A7CB-B795-1AA8-0A6E85C49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AF190-70A2-C791-5A3C-A6D10AC72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Photo credit: Don Pollard/Office of Governor Kathy Hochul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35E41-2ECF-9F3C-9DDF-682BF4BCA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5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FB255-BA1C-BE19-29B2-BC64A3224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D3199-0BA7-8033-DCBA-597C73EB1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AA00AE-3F3B-6F06-BE6A-57B2843BB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F4A15-2612-EB20-7AA8-8B20E86C4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1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A184E-F90C-95F3-0B0C-9BEB6AED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F8317-1F2C-034B-7073-8BAF62F5B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795B3-A22A-6105-1360-FB83C851BC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9A86F-969F-523B-1D8B-DCA8770C3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8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A0BC4-FB64-3740-DD2C-5788072A2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345DA-FC4A-92C4-4F80-8206B7EA9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7BA6E-E655-832D-EE26-14710FB89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0EDA0-70B8-1A2F-90DA-97950E18B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CC8D8-BF57-4AB4-BDD6-11E506791A9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17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FBDC3-5A6B-48B2-6B1E-A7C6C65C1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543E8-C38A-395D-C418-A71130DF0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97BEA-3287-D6E9-8798-845E95101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D8D5F-1414-3FDE-F875-39F47D49C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0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C83C5-F60F-C94B-7F84-BD42310CA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795DB-7235-7096-E667-30F000B82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DB367E-982C-DB59-7C91-D7B74EB4B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52610-589D-F539-CEB7-AC22E311B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CC8D8-BF57-4AB4-BDD6-11E506791A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7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E6B0B-8744-378F-807E-6EA56D8AF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616C17-3654-9DB9-0D4A-24280CA00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2F3B7-FB28-C661-F4C1-2AB48E651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00E27-7326-318A-35C6-F4B34DBA7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2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8DAA3-CD33-94D7-5289-4C44D83E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D2A93-5D18-1261-18CD-5B0D3AE57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7FE06C-FC85-5D4E-B218-239694A44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C5F1B-5BFF-ED5C-BDB0-081A24283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CC8D8-BF57-4AB4-BDD6-11E506791A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13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C2823-5278-97A1-58A4-A4B37AACD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B16C4-3A31-CFE9-B551-7AAA573C5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0BA40-22F8-C932-D20E-5A806FE21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6EA2B-4D40-6E0C-AD18-B4B40BC21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148A3-5B74-48B1-B750-9593244E090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1" indent="-171431">
              <a:buFont typeface="Arial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CC8D8-BF57-4AB4-BDD6-11E506791A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2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369"/>
            <a:ext cx="2694344" cy="58659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73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659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ESD COVER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8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WB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27" y="4465667"/>
            <a:ext cx="2440174" cy="5555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0045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6558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NY_CONVENTION_CENTE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15" y="4276425"/>
            <a:ext cx="2240686" cy="7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4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6493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6493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NY_CONVENTION_CENTE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15" y="4276425"/>
            <a:ext cx="2240686" cy="7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82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64297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9" name="Picture 8" descr="NY_CONVENTION_CENTE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15" y="4276425"/>
            <a:ext cx="2240686" cy="7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646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vernor’s Office of Film &amp; Television Developmen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9" y="344970"/>
            <a:ext cx="8318678" cy="28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47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M_&amp;_T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9" y="344971"/>
            <a:ext cx="2803227" cy="70296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1260432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M_&amp;_T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3" y="4455300"/>
            <a:ext cx="2203938" cy="5526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3596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FILM_&amp;_T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9" y="344971"/>
            <a:ext cx="2803227" cy="7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87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7519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FILM_&amp;_T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3" y="4455300"/>
            <a:ext cx="2203938" cy="5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40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7660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766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FILM_&amp;_T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3" y="4455300"/>
            <a:ext cx="2203938" cy="5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8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73908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1" name="Picture 10" descr="FILM_&amp;_T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3" y="4455300"/>
            <a:ext cx="2203938" cy="5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6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WB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27" y="4465667"/>
            <a:ext cx="2440174" cy="5555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9981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8" y="338106"/>
            <a:ext cx="8322513" cy="15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47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9" y="338106"/>
            <a:ext cx="3090954" cy="51808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262076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08" y="4532846"/>
            <a:ext cx="2381192" cy="3991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933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9" y="338106"/>
            <a:ext cx="3090954" cy="5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158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08" y="4532846"/>
            <a:ext cx="2381192" cy="3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43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08" y="4532846"/>
            <a:ext cx="2381192" cy="3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947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9" name="Picture 8" descr="REDC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08" y="4532846"/>
            <a:ext cx="2381192" cy="3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378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6621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V="1">
            <a:off x="-56085" y="-67235"/>
            <a:ext cx="9303879" cy="4180208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D73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ESD_LOGO_NEW_BRANDING_ALL_WHITE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36311" r="13681" b="41467"/>
          <a:stretch/>
        </p:blipFill>
        <p:spPr>
          <a:xfrm>
            <a:off x="434787" y="512144"/>
            <a:ext cx="2785037" cy="68506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57500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ESD COVER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rgbClr val="192145"/>
                </a:solidFill>
              </a:rPr>
              <a:pPr/>
              <a:t>4/24/2026</a:t>
            </a:fld>
            <a:endParaRPr lang="en-US">
              <a:solidFill>
                <a:srgbClr val="1921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630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433294"/>
            <a:ext cx="9232165" cy="4725147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209800"/>
            <a:ext cx="8229600" cy="173990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12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ESD TITLE AND CONTENT </a:t>
            </a:r>
          </a:p>
        </p:txBody>
      </p:sp>
      <p:pic>
        <p:nvPicPr>
          <p:cNvPr id="10" name="Picture 9" descr="ESD_LOGO_NEW_BRANDING_ALL_WHITE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36311" r="13681" b="41467"/>
          <a:stretch/>
        </p:blipFill>
        <p:spPr>
          <a:xfrm>
            <a:off x="6579213" y="4495275"/>
            <a:ext cx="2107587" cy="518427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482891"/>
            <a:ext cx="6027271" cy="273844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/>
                </a:solidFill>
              </a:rPr>
              <a:pPr algn="l"/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06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WB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27" y="4465667"/>
            <a:ext cx="2440174" cy="5555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66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192145"/>
          </a:solidFill>
          <a:ln>
            <a:solidFill>
              <a:srgbClr val="002D7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25369"/>
            <a:ext cx="2694344" cy="596534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rgbClr val="192145"/>
                </a:solidFill>
              </a:rPr>
              <a:pPr algn="l"/>
              <a:t>‹#›</a:t>
            </a:fld>
            <a:endParaRPr lang="en-US" sz="1000">
              <a:solidFill>
                <a:srgbClr val="1921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035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-32562" y="470876"/>
            <a:ext cx="9264727" cy="4687566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12900"/>
            <a:ext cx="4038600" cy="2809688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2900"/>
            <a:ext cx="4038600" cy="2809688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 descr="ESD_LOGO_NEW_BRANDING_ALL_WHITE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36311" r="13681" b="41467"/>
          <a:stretch/>
        </p:blipFill>
        <p:spPr>
          <a:xfrm>
            <a:off x="6579213" y="4495275"/>
            <a:ext cx="2107587" cy="518427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482891"/>
            <a:ext cx="6027271" cy="273844"/>
          </a:xfrm>
        </p:spPr>
        <p:txBody>
          <a:bodyPr/>
          <a:lstStyle>
            <a:lvl1pPr algn="l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rgbClr val="FFFFFF"/>
                </a:solidFill>
              </a:rPr>
              <a:pPr algn="l"/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49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0" y="470876"/>
            <a:ext cx="9215232" cy="4687566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1" name="Picture 10" descr="ESD_LOGO_NEW_BRANDING_ALL_WHITE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36311" r="13681" b="41467"/>
          <a:stretch/>
        </p:blipFill>
        <p:spPr>
          <a:xfrm>
            <a:off x="6579213" y="4495275"/>
            <a:ext cx="2107587" cy="5184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5451"/>
            <a:ext cx="8229600" cy="267334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482891"/>
            <a:ext cx="6027271" cy="273844"/>
          </a:xfrm>
        </p:spPr>
        <p:txBody>
          <a:bodyPr/>
          <a:lstStyle>
            <a:lvl1pPr algn="l">
              <a:defRPr sz="8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rgbClr val="FFFFFF"/>
                </a:solidFill>
              </a:rPr>
              <a:pPr algn="l"/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5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3" y="328945"/>
            <a:ext cx="8030089" cy="24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38427"/>
            <a:ext cx="1924909" cy="55535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301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An Initiative</a:t>
            </a:r>
            <a:r>
              <a:rPr lang="en-US" sz="1200" b="1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90606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43" y="4531701"/>
            <a:ext cx="1485557" cy="42859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31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38427"/>
            <a:ext cx="1924909" cy="5553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62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43" y="4531701"/>
            <a:ext cx="1485557" cy="428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159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43" y="4531701"/>
            <a:ext cx="1485557" cy="42859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2587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LOBAL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43" y="4531701"/>
            <a:ext cx="1485557" cy="42859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3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S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72" y="4563075"/>
            <a:ext cx="2058128" cy="44807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12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ESD TITLE AND CONTENT 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STA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217"/>
            <a:ext cx="3126813" cy="76989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812658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YSTA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06" y="4458409"/>
            <a:ext cx="2336799" cy="57537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038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YSTA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217"/>
            <a:ext cx="3126813" cy="76989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51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YSTA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06" y="4458409"/>
            <a:ext cx="2336799" cy="5753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386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YSTA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06" y="4458409"/>
            <a:ext cx="2336799" cy="57537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438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YSTA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06" y="4458409"/>
            <a:ext cx="2336799" cy="57537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10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 Mentor NY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3" y="254002"/>
            <a:ext cx="8493490" cy="26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51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_MENTOR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3247"/>
            <a:ext cx="2364259" cy="56588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15632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SINESS_MENTOR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07" y="4525245"/>
            <a:ext cx="1818894" cy="43535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041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USINESS_MENTOR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3247"/>
            <a:ext cx="2364259" cy="56588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0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chemeClr val="accent1"/>
          </a:solidFill>
          <a:ln>
            <a:solidFill>
              <a:srgbClr val="002D7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67805"/>
            <a:ext cx="4241801" cy="47548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ES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369"/>
            <a:ext cx="2694344" cy="5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USINESS_MENTOR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07" y="4525245"/>
            <a:ext cx="1818894" cy="43535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845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USINESS_MENTOR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07" y="4525245"/>
            <a:ext cx="1818894" cy="43535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671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USINESS_MENTOR_NY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07" y="4525245"/>
            <a:ext cx="1818894" cy="43535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11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3" y="569785"/>
            <a:ext cx="8299120" cy="17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45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0112"/>
            <a:ext cx="2693774" cy="5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2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  <p:pic>
        <p:nvPicPr>
          <p:cNvPr id="3" name="Picture 2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24" y="4521459"/>
            <a:ext cx="2048479" cy="4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50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0112"/>
            <a:ext cx="2693774" cy="5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27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24" y="4521459"/>
            <a:ext cx="2048479" cy="4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24" y="4521459"/>
            <a:ext cx="2048479" cy="4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0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1" name="Picture 10" descr="SMALL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24" y="4521459"/>
            <a:ext cx="2048479" cy="4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553200" y="1190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5" name="Picture 14" descr="ES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72" y="4563075"/>
            <a:ext cx="2058128" cy="4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 Business Development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9" y="254001"/>
            <a:ext cx="8843976" cy="32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7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TEGIC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0" y="350112"/>
            <a:ext cx="3125251" cy="58351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138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TRATEGIC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85" y="4511515"/>
            <a:ext cx="2325816" cy="4342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250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RATEGIC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0" y="350112"/>
            <a:ext cx="3125251" cy="5835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27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RATEGIC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85" y="4511515"/>
            <a:ext cx="2325816" cy="4342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26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TRATEGIC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85" y="4511515"/>
            <a:ext cx="2325816" cy="4342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450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ATEGIC_BUSINESS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85" y="4511515"/>
            <a:ext cx="2325816" cy="43425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7998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9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alside Local Development Corporatio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9" y="281462"/>
            <a:ext cx="8445285" cy="28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7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LSID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5" y="350115"/>
            <a:ext cx="2645719" cy="75131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79958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NALSID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47" y="4440242"/>
            <a:ext cx="2100354" cy="5964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2" name="Picture 11" descr="ES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72" y="4563075"/>
            <a:ext cx="2058128" cy="4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NALSID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5" y="350115"/>
            <a:ext cx="2645719" cy="7513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NALSID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47" y="4440242"/>
            <a:ext cx="2100354" cy="59644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88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ANALSID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47" y="4440242"/>
            <a:ext cx="2100354" cy="59644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756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NALSID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47" y="4440242"/>
            <a:ext cx="2100354" cy="59644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0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e Canal Harbor Development Corporatio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4" y="313383"/>
            <a:ext cx="8745309" cy="22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7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E_CANAL_HARBO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" y="362816"/>
            <a:ext cx="2792106" cy="74243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79958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RIE_CANAL_HARBO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26" y="4430949"/>
            <a:ext cx="2264812" cy="6022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7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RIE_CANAL_HARBO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" y="362816"/>
            <a:ext cx="2792106" cy="7424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RIE_CANAL_HARBO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26" y="4430949"/>
            <a:ext cx="2264812" cy="60222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888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ERIE_CANAL_HARBO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26" y="4430949"/>
            <a:ext cx="2264812" cy="60222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75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9" name="Picture 8" descr="ES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72" y="4563075"/>
            <a:ext cx="2058128" cy="4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RIE_CANAL_HARBO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26" y="4430949"/>
            <a:ext cx="2264812" cy="60222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0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lem Community Development Corporatio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4" y="254002"/>
            <a:ext cx="9107012" cy="30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7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LEM_COMMUNITY_DE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0" y="349078"/>
            <a:ext cx="2987959" cy="74243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79958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ARLEM_COMMUNITY_DE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19" y="4441992"/>
            <a:ext cx="2332681" cy="57961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7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RLEM_COMMUNITY_DE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0" y="349078"/>
            <a:ext cx="2987959" cy="74243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RLEM_COMMUNITY_DE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19" y="4441992"/>
            <a:ext cx="2332681" cy="5796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88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ARLEM_COMMUNITY_DE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19" y="4441992"/>
            <a:ext cx="2332681" cy="5796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7569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RLEM_COMMUNITY_DEV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19" y="4441992"/>
            <a:ext cx="2332681" cy="5796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0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riman Research &amp; Technology Development Corporatio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9" y="289146"/>
            <a:ext cx="8763668" cy="28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7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RIMAN_R&amp;T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5" y="354733"/>
            <a:ext cx="2882214" cy="92499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7995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B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42217"/>
            <a:ext cx="3237148" cy="73694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9009670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ARRIMAN_R&amp;T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03" y="4290743"/>
            <a:ext cx="2243775" cy="72009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7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RRIMAN_R&amp;T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5" y="354733"/>
            <a:ext cx="2882214" cy="92499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RRIMAN_R&amp;T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03" y="4290743"/>
            <a:ext cx="2243775" cy="7200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676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888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ARRIMAN_R&amp;T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03" y="4290743"/>
            <a:ext cx="2243775" cy="72009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90"/>
            <a:ext cx="4038600" cy="26699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1"/>
            <a:ext cx="4038600" cy="2669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756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ARRIMAN_R&amp;T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03" y="4290743"/>
            <a:ext cx="2243775" cy="72009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64297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0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er Manhattan Development Corporatio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9" y="289145"/>
            <a:ext cx="8876207" cy="251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7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WER_MANHATTA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0" y="362805"/>
            <a:ext cx="2814876" cy="74243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79958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WER_MANHATTA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17" y="4441991"/>
            <a:ext cx="2195383" cy="57904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75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WER_MANHATTA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0" y="362805"/>
            <a:ext cx="2814876" cy="74243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4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WER_MANHATTA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17" y="4441991"/>
            <a:ext cx="2195383" cy="57904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8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WB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27" y="4465667"/>
            <a:ext cx="2440174" cy="55551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01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WER_MANHATTA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17" y="4441991"/>
            <a:ext cx="2195383" cy="57904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90"/>
            <a:ext cx="4038600" cy="283473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3472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756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1"/>
            <a:ext cx="8229600" cy="27940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1" name="Picture 10" descr="LOWER_MANHATTA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17" y="4441991"/>
            <a:ext cx="2195383" cy="57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0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ynihan Station Development Corporatio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3" y="281462"/>
            <a:ext cx="8866225" cy="23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7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YNIHAN_STATIO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9" y="357035"/>
            <a:ext cx="2854695" cy="7493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79958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YNIHAN_STATIO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1" y="4431694"/>
            <a:ext cx="2215979" cy="5816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7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MOYNIHAN_STATIO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9" y="357035"/>
            <a:ext cx="2854695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MOYNIHAN_STATIO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1" y="4431694"/>
            <a:ext cx="2215979" cy="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88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7935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7935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MOYNIHAN_STATIO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1" y="4431694"/>
            <a:ext cx="2215979" cy="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569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1"/>
            <a:ext cx="8229600" cy="278027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1" name="Picture 10" descr="MOYNIHAN_STATION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1" y="4431694"/>
            <a:ext cx="2215979" cy="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03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adband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1" y="271162"/>
            <a:ext cx="8924026" cy="375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WBE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35352"/>
            <a:ext cx="3237148" cy="7369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715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ADBAN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9" y="345180"/>
            <a:ext cx="2737713" cy="55411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1382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ROADBAN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23" y="4573301"/>
            <a:ext cx="1779377" cy="360148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2500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BROADBAN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9" y="345180"/>
            <a:ext cx="2737713" cy="5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27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38559"/>
            <a:ext cx="8229600" cy="2869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BROADBAN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23" y="4573301"/>
            <a:ext cx="1779377" cy="3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38189"/>
            <a:ext cx="4038600" cy="28941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38190"/>
            <a:ext cx="4038600" cy="28941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BROADBAN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23" y="4573301"/>
            <a:ext cx="1779377" cy="3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0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537730"/>
            <a:ext cx="8229600" cy="288324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937624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1" name="Picture 10" descr="BROADBAND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23" y="4573301"/>
            <a:ext cx="1779377" cy="3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9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vention Center Development Corporatio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21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7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_CONVENTION_CENTE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0" y="352167"/>
            <a:ext cx="2794511" cy="91096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6085" y="4112973"/>
            <a:ext cx="9303879" cy="1052286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32562" y="4083536"/>
            <a:ext cx="9247794" cy="45719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476436"/>
            <a:ext cx="8229601" cy="53776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5331557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DIVISION/DEPT COVER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199" y="4213843"/>
            <a:ext cx="3124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cs typeface="Arial"/>
              </a:rPr>
              <a:t>A Division of Empire State Development </a:t>
            </a:r>
            <a:endParaRPr lang="en-US" sz="1200"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457200" y="46835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CDB3CC-F982-40F9-8DD6-BCC9AFBF44BD}" type="datetime1">
              <a:rPr lang="en-US" smtClean="0">
                <a:solidFill>
                  <a:schemeClr val="bg1"/>
                </a:solidFill>
              </a:rPr>
              <a:pPr/>
              <a:t>4/24/2026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199" y="2820145"/>
            <a:ext cx="8229601" cy="6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000" b="1">
                <a:solidFill>
                  <a:srgbClr val="002D73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126043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Y_CONVENTION_CENTE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15" y="4276425"/>
            <a:ext cx="2240686" cy="73042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71714" y="49706"/>
            <a:ext cx="9303879" cy="406228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57909"/>
            <a:ext cx="8229600" cy="853281"/>
          </a:xfrm>
        </p:spPr>
        <p:txBody>
          <a:bodyPr anchor="t"/>
          <a:lstStyle>
            <a:lvl1pPr>
              <a:defRPr>
                <a:solidFill>
                  <a:srgbClr val="002D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2562" y="-11146"/>
            <a:ext cx="9247794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DIVISION TITLE AND CONTENT 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535188"/>
            <a:ext cx="5666259" cy="273844"/>
          </a:xfrm>
        </p:spPr>
        <p:txBody>
          <a:bodyPr/>
          <a:lstStyle>
            <a:lvl1pPr algn="l">
              <a:defRPr sz="8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039469"/>
            <a:ext cx="8229600" cy="199066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/>
              <a:t>Click to edit copy</a:t>
            </a:r>
            <a:endParaRPr lang="en-US" sz="1400">
              <a:solidFill>
                <a:srgbClr val="8A8A8D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359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2849" y="1825245"/>
            <a:ext cx="4926294" cy="2729759"/>
          </a:xfrm>
          <a:prstGeom prst="rect">
            <a:avLst/>
          </a:prstGeom>
          <a:solidFill>
            <a:srgbClr val="0076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4020" y="1764393"/>
            <a:ext cx="4892429" cy="60852"/>
          </a:xfrm>
          <a:prstGeom prst="rect">
            <a:avLst/>
          </a:prstGeom>
          <a:solidFill>
            <a:srgbClr val="192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0576"/>
            <a:ext cx="4241800" cy="1698624"/>
          </a:xfrm>
        </p:spPr>
        <p:txBody>
          <a:bodyPr anchor="t">
            <a:normAutofit/>
          </a:bodyPr>
          <a:lstStyle>
            <a:lvl1pPr algn="l">
              <a:defRPr sz="48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53315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SECTION HEADER 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199" y="3775276"/>
            <a:ext cx="4241801" cy="609976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457199" y="47994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AF88E988-FB04-AB4E-BE5A-59F242AF7F7A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NY_CONVENTION_CENTER_LOGO_NEW_BRANDIN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0" y="352167"/>
            <a:ext cx="2794511" cy="9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68C2560D-EC28-3B41-86E8-18F1CE0113B4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5" r:id="rId1"/>
    <p:sldLayoutId id="2147493456" r:id="rId2"/>
    <p:sldLayoutId id="2147493458" r:id="rId3"/>
    <p:sldLayoutId id="2147493457" r:id="rId4"/>
    <p:sldLayoutId id="2147493459" r:id="rId5"/>
    <p:sldLayoutId id="2147493462" r:id="rId6"/>
    <p:sldLayoutId id="2147493467" r:id="rId7"/>
    <p:sldLayoutId id="2147493468" r:id="rId8"/>
    <p:sldLayoutId id="2147493469" r:id="rId9"/>
    <p:sldLayoutId id="2147493470" r:id="rId10"/>
    <p:sldLayoutId id="2147493466" r:id="rId11"/>
    <p:sldLayoutId id="2147493471" r:id="rId12"/>
    <p:sldLayoutId id="2147493477" r:id="rId13"/>
    <p:sldLayoutId id="2147493483" r:id="rId14"/>
    <p:sldLayoutId id="2147493484" r:id="rId15"/>
    <p:sldLayoutId id="2147493485" r:id="rId16"/>
    <p:sldLayoutId id="2147493486" r:id="rId17"/>
    <p:sldLayoutId id="2147493487" r:id="rId18"/>
    <p:sldLayoutId id="2147493488" r:id="rId19"/>
    <p:sldLayoutId id="2147493490" r:id="rId20"/>
    <p:sldLayoutId id="2147493491" r:id="rId21"/>
    <p:sldLayoutId id="2147493492" r:id="rId22"/>
    <p:sldLayoutId id="2147493493" r:id="rId23"/>
    <p:sldLayoutId id="2147493494" r:id="rId24"/>
    <p:sldLayoutId id="2147493495" r:id="rId25"/>
    <p:sldLayoutId id="2147493496" r:id="rId26"/>
    <p:sldLayoutId id="2147493497" r:id="rId27"/>
    <p:sldLayoutId id="2147493498" r:id="rId28"/>
    <p:sldLayoutId id="2147493499" r:id="rId29"/>
    <p:sldLayoutId id="2147493500" r:id="rId30"/>
    <p:sldLayoutId id="2147493501" r:id="rId31"/>
    <p:sldLayoutId id="2147493502" r:id="rId32"/>
    <p:sldLayoutId id="2147493503" r:id="rId33"/>
    <p:sldLayoutId id="2147493504" r:id="rId34"/>
    <p:sldLayoutId id="2147493505" r:id="rId35"/>
    <p:sldLayoutId id="2147493506" r:id="rId36"/>
    <p:sldLayoutId id="2147493507" r:id="rId37"/>
    <p:sldLayoutId id="2147493508" r:id="rId38"/>
    <p:sldLayoutId id="2147493509" r:id="rId39"/>
    <p:sldLayoutId id="2147493510" r:id="rId40"/>
    <p:sldLayoutId id="2147493511" r:id="rId41"/>
    <p:sldLayoutId id="2147493512" r:id="rId42"/>
    <p:sldLayoutId id="2147493513" r:id="rId43"/>
    <p:sldLayoutId id="2147493514" r:id="rId44"/>
    <p:sldLayoutId id="2147493515" r:id="rId45"/>
    <p:sldLayoutId id="2147493516" r:id="rId46"/>
    <p:sldLayoutId id="2147493517" r:id="rId47"/>
    <p:sldLayoutId id="2147493525" r:id="rId48"/>
    <p:sldLayoutId id="2147493526" r:id="rId49"/>
    <p:sldLayoutId id="2147493527" r:id="rId50"/>
    <p:sldLayoutId id="2147493528" r:id="rId51"/>
    <p:sldLayoutId id="2147493529" r:id="rId52"/>
    <p:sldLayoutId id="2147493530" r:id="rId53"/>
    <p:sldLayoutId id="2147493531" r:id="rId54"/>
    <p:sldLayoutId id="2147493532" r:id="rId55"/>
    <p:sldLayoutId id="2147493533" r:id="rId56"/>
    <p:sldLayoutId id="2147493534" r:id="rId57"/>
    <p:sldLayoutId id="2147493535" r:id="rId58"/>
    <p:sldLayoutId id="2147493536" r:id="rId59"/>
    <p:sldLayoutId id="2147493537" r:id="rId60"/>
    <p:sldLayoutId id="2147493538" r:id="rId61"/>
    <p:sldLayoutId id="2147493539" r:id="rId62"/>
    <p:sldLayoutId id="2147493540" r:id="rId63"/>
    <p:sldLayoutId id="2147493541" r:id="rId64"/>
    <p:sldLayoutId id="2147493542" r:id="rId65"/>
    <p:sldLayoutId id="2147493543" r:id="rId66"/>
    <p:sldLayoutId id="2147493544" r:id="rId67"/>
    <p:sldLayoutId id="2147493545" r:id="rId68"/>
    <p:sldLayoutId id="2147493546" r:id="rId69"/>
    <p:sldLayoutId id="2147493547" r:id="rId70"/>
    <p:sldLayoutId id="2147493548" r:id="rId71"/>
    <p:sldLayoutId id="2147493549" r:id="rId72"/>
    <p:sldLayoutId id="2147493550" r:id="rId73"/>
    <p:sldLayoutId id="2147493551" r:id="rId74"/>
    <p:sldLayoutId id="2147493552" r:id="rId75"/>
    <p:sldLayoutId id="2147493553" r:id="rId76"/>
    <p:sldLayoutId id="2147493554" r:id="rId77"/>
    <p:sldLayoutId id="2147493555" r:id="rId78"/>
    <p:sldLayoutId id="2147493556" r:id="rId79"/>
    <p:sldLayoutId id="2147493557" r:id="rId80"/>
    <p:sldLayoutId id="2147493558" r:id="rId81"/>
    <p:sldLayoutId id="2147493559" r:id="rId82"/>
    <p:sldLayoutId id="2147493560" r:id="rId83"/>
    <p:sldLayoutId id="2147493561" r:id="rId84"/>
    <p:sldLayoutId id="2147493562" r:id="rId85"/>
    <p:sldLayoutId id="2147493563" r:id="rId86"/>
    <p:sldLayoutId id="2147493564" r:id="rId87"/>
    <p:sldLayoutId id="2147493565" r:id="rId88"/>
    <p:sldLayoutId id="2147493566" r:id="rId89"/>
    <p:sldLayoutId id="2147493518" r:id="rId90"/>
    <p:sldLayoutId id="2147493519" r:id="rId91"/>
    <p:sldLayoutId id="2147493520" r:id="rId92"/>
    <p:sldLayoutId id="2147493521" r:id="rId93"/>
    <p:sldLayoutId id="2147493522" r:id="rId94"/>
    <p:sldLayoutId id="2147493523" r:id="rId95"/>
    <p:sldLayoutId id="2147493524" r:id="rId96"/>
    <p:sldLayoutId id="2147493567" r:id="rId97"/>
    <p:sldLayoutId id="2147493568" r:id="rId98"/>
    <p:sldLayoutId id="2147493569" r:id="rId99"/>
    <p:sldLayoutId id="2147493570" r:id="rId100"/>
    <p:sldLayoutId id="2147493571" r:id="rId101"/>
    <p:sldLayoutId id="2147493572" r:id="rId102"/>
    <p:sldLayoutId id="2147493573" r:id="rId103"/>
    <p:sldLayoutId id="2147493574" r:id="rId104"/>
    <p:sldLayoutId id="2147493575" r:id="rId105"/>
    <p:sldLayoutId id="2147493576" r:id="rId106"/>
    <p:sldLayoutId id="2147493577" r:id="rId107"/>
    <p:sldLayoutId id="2147493578" r:id="rId108"/>
    <p:sldLayoutId id="2147493579" r:id="rId109"/>
    <p:sldLayoutId id="2147493580" r:id="rId110"/>
    <p:sldLayoutId id="2147493581" r:id="rId111"/>
    <p:sldLayoutId id="2147493582" r:id="rId112"/>
    <p:sldLayoutId id="2147493583" r:id="rId113"/>
    <p:sldLayoutId id="2147493584" r:id="rId114"/>
    <p:sldLayoutId id="2147493585" r:id="rId115"/>
    <p:sldLayoutId id="2147493586" r:id="rId116"/>
    <p:sldLayoutId id="2147493587" r:id="rId117"/>
    <p:sldLayoutId id="2147493472" r:id="rId118"/>
    <p:sldLayoutId id="2147493473" r:id="rId119"/>
    <p:sldLayoutId id="2147493474" r:id="rId120"/>
    <p:sldLayoutId id="2147493476" r:id="rId121"/>
    <p:sldLayoutId id="2147493475" r:id="rId122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002D7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Empire State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Division of Small Business &amp; 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182348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097" y="590743"/>
            <a:ext cx="7718962" cy="605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D7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>
                <a:solidFill>
                  <a:schemeClr val="accent1"/>
                </a:solidFill>
              </a:rPr>
              <a:t>NY Ventures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9614" y="1501505"/>
            <a:ext cx="8735786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New York Ventures fuels innovation and startup growth in strategic sectors across all of NYS by investing venture capital that drives long-term economic progress.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730E27-9C8F-B582-C0B0-D9E967F62546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72000" y="-961132"/>
            <a:ext cx="0" cy="4572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7EB9C3-B684-5EA1-1A48-1897DC4BE45D}"/>
              </a:ext>
            </a:extLst>
          </p:cNvPr>
          <p:cNvGrpSpPr/>
          <p:nvPr/>
        </p:nvGrpSpPr>
        <p:grpSpPr>
          <a:xfrm>
            <a:off x="868246" y="2630673"/>
            <a:ext cx="7575813" cy="1851619"/>
            <a:chOff x="868246" y="2630673"/>
            <a:chExt cx="7575813" cy="18516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600E74-5B2A-8A9B-1F0B-28E9F1699DB7}"/>
                </a:ext>
              </a:extLst>
            </p:cNvPr>
            <p:cNvSpPr txBox="1"/>
            <p:nvPr/>
          </p:nvSpPr>
          <p:spPr>
            <a:xfrm>
              <a:off x="3470271" y="3774406"/>
              <a:ext cx="2203458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Arial"/>
                  <a:cs typeface="Arial"/>
                </a:rPr>
                <a:t>145+ Companies</a:t>
              </a:r>
              <a:br>
                <a:rPr lang="en-US" sz="1600" b="1">
                  <a:latin typeface="Arial" panose="020B0604020202020204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/>
                  <a:cs typeface="Arial"/>
                </a:rPr>
                <a:t>and 11 Funds invested in </a:t>
              </a:r>
              <a:endParaRPr lang="en-US" sz="16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77757E-432D-798E-1777-691601C81BF6}"/>
                </a:ext>
              </a:extLst>
            </p:cNvPr>
            <p:cNvSpPr txBox="1"/>
            <p:nvPr/>
          </p:nvSpPr>
          <p:spPr>
            <a:xfrm>
              <a:off x="868246" y="3774406"/>
              <a:ext cx="1960559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Arial"/>
                  <a:cs typeface="Arial"/>
                </a:rPr>
                <a:t>$320 Million</a:t>
              </a:r>
              <a:br>
                <a:rPr lang="en-US" sz="1600" b="1">
                  <a:latin typeface="Arial" panose="020B0604020202020204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/>
                  <a:cs typeface="Arial"/>
                </a:rPr>
                <a:t>Public funding for venture investments</a:t>
              </a:r>
              <a:endParaRPr lang="en-US" sz="16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  <p:pic>
          <p:nvPicPr>
            <p:cNvPr id="8" name="Graphic 7" descr="Internet Of Things outline">
              <a:extLst>
                <a:ext uri="{FF2B5EF4-FFF2-40B4-BE49-F238E27FC236}">
                  <a16:creationId xmlns:a16="http://schemas.microsoft.com/office/drawing/2014/main" id="{8EBA8663-887C-987E-3CB9-DF92A55E06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51487" y="2630673"/>
              <a:ext cx="1241026" cy="1241026"/>
            </a:xfrm>
            <a:prstGeom prst="rect">
              <a:avLst/>
            </a:prstGeom>
          </p:spPr>
        </p:pic>
        <p:pic>
          <p:nvPicPr>
            <p:cNvPr id="9" name="Graphic 8" descr="Money outline">
              <a:extLst>
                <a:ext uri="{FF2B5EF4-FFF2-40B4-BE49-F238E27FC236}">
                  <a16:creationId xmlns:a16="http://schemas.microsoft.com/office/drawing/2014/main" id="{1162FB3F-722C-5F60-CAA6-1A9FF6352C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28013" y="2630673"/>
              <a:ext cx="1241026" cy="1241026"/>
            </a:xfrm>
            <a:prstGeom prst="rect">
              <a:avLst/>
            </a:prstGeom>
          </p:spPr>
        </p:pic>
        <p:pic>
          <p:nvPicPr>
            <p:cNvPr id="10" name="Graphic 9" descr="Bar graph with upward trend outline">
              <a:extLst>
                <a:ext uri="{FF2B5EF4-FFF2-40B4-BE49-F238E27FC236}">
                  <a16:creationId xmlns:a16="http://schemas.microsoft.com/office/drawing/2014/main" id="{7DCE462A-CAC2-8F74-5EC0-5DA1C152C5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63384" y="2630673"/>
              <a:ext cx="1241026" cy="1241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344B3A-EC79-3EFC-992A-E021765AA0D7}"/>
                </a:ext>
              </a:extLst>
            </p:cNvPr>
            <p:cNvSpPr txBox="1"/>
            <p:nvPr/>
          </p:nvSpPr>
          <p:spPr>
            <a:xfrm>
              <a:off x="6123735" y="3774406"/>
              <a:ext cx="2320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  <a:t>9x Private Investment</a:t>
              </a:r>
              <a:b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 panose="020B0604020202020204" pitchFamily="34" charset="0"/>
                </a:rPr>
                <a:t>Every $1 invested unlocked $9 in additional private capital</a:t>
              </a:r>
              <a:endParaRPr lang="en-US" sz="160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09D55-A0ED-66AF-AF12-19DEE8BCB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5629-5A43-930A-F10E-419C0628F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7540"/>
            <a:ext cx="4890782" cy="853281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Funding Innovation, Multiplying Impact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75E69B2-6D5F-B938-F772-E69EB9795A6B}"/>
              </a:ext>
            </a:extLst>
          </p:cNvPr>
          <p:cNvSpPr txBox="1">
            <a:spLocks/>
          </p:cNvSpPr>
          <p:nvPr/>
        </p:nvSpPr>
        <p:spPr>
          <a:xfrm>
            <a:off x="497466" y="1501641"/>
            <a:ext cx="8143335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18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A09E9-0E7D-E54F-3028-DC5BC005C4D8}"/>
              </a:ext>
            </a:extLst>
          </p:cNvPr>
          <p:cNvSpPr txBox="1">
            <a:spLocks/>
          </p:cNvSpPr>
          <p:nvPr/>
        </p:nvSpPr>
        <p:spPr>
          <a:xfrm>
            <a:off x="139551" y="1672409"/>
            <a:ext cx="4719332" cy="27589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</a:rPr>
              <a:t>Investing in high growth companies through:</a:t>
            </a:r>
          </a:p>
          <a:p>
            <a:pPr>
              <a:spcBef>
                <a:spcPts val="0"/>
              </a:spcBef>
            </a:pPr>
            <a:r>
              <a:rPr lang="en-US" sz="800">
                <a:solidFill>
                  <a:schemeClr val="tx1"/>
                </a:solidFill>
              </a:rPr>
              <a:t> </a:t>
            </a:r>
            <a:endParaRPr lang="en-US" sz="180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Direct equity investments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Pre-Seed to Series B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$50,000 - $3,000,000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 </a:t>
            </a:r>
            <a:endParaRPr lang="en-US" sz="140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Indirect investments via emerging &amp; regional fund managers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$2,000,000 - $15,000,000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 </a:t>
            </a:r>
            <a:endParaRPr lang="en-US" sz="140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">
                <a:solidFill>
                  <a:schemeClr val="tx1"/>
                </a:solidFill>
              </a:rPr>
              <a:t>In</a:t>
            </a: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Across key, strategic sectors</a:t>
            </a:r>
          </a:p>
          <a:p>
            <a:pPr marL="7429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Clean Energy/Climate Tech, Health Care/Life Sciences, Computational/AI, Advanced Manufacturing, Agricultural Systems, Social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7DEC3-9BED-29F1-E935-541E8AD0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96" r="32362"/>
          <a:stretch>
            <a:fillRect/>
          </a:stretch>
        </p:blipFill>
        <p:spPr>
          <a:xfrm>
            <a:off x="4890782" y="456471"/>
            <a:ext cx="4261382" cy="46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1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57AED-B03B-56FE-E6E5-C0F05DF3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66C250-DB75-452B-B3B2-5A1B9356536C}"/>
              </a:ext>
            </a:extLst>
          </p:cNvPr>
          <p:cNvSpPr txBox="1">
            <a:spLocks/>
          </p:cNvSpPr>
          <p:nvPr/>
        </p:nvSpPr>
        <p:spPr>
          <a:xfrm>
            <a:off x="725097" y="589093"/>
            <a:ext cx="7718962" cy="605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D7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>
                <a:solidFill>
                  <a:schemeClr val="accent1"/>
                </a:solidFill>
              </a:rPr>
              <a:t>NYSTAR</a:t>
            </a:r>
            <a:endParaRPr lang="en-US" sz="5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48AAE5-9EFE-F748-A786-B996CB4BCDE9}"/>
              </a:ext>
            </a:extLst>
          </p:cNvPr>
          <p:cNvSpPr txBox="1">
            <a:spLocks/>
          </p:cNvSpPr>
          <p:nvPr/>
        </p:nvSpPr>
        <p:spPr>
          <a:xfrm>
            <a:off x="65314" y="1449455"/>
            <a:ext cx="8931729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The Division of Science, Technology &amp; Innovation (NYSTAR) catalyzes New York’s innovation ecosystem by connecting academia and industry, accelerating breakthrough technologies, and making investments that leverage the state’s unique strengths to spark world-changing impact and drive resilient economic growth.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8AE67D-B043-4276-3DD0-1450784DCC6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72000" y="-962782"/>
            <a:ext cx="0" cy="4572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29577F-A23E-5C89-5A42-5100937C40D1}"/>
              </a:ext>
            </a:extLst>
          </p:cNvPr>
          <p:cNvSpPr txBox="1"/>
          <p:nvPr/>
        </p:nvSpPr>
        <p:spPr>
          <a:xfrm>
            <a:off x="3223675" y="3962251"/>
            <a:ext cx="2610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$90+ Million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Annual investment in NYS innovation ecosystem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AEB71-AD23-772E-14B8-6AB5D9E63E5E}"/>
              </a:ext>
            </a:extLst>
          </p:cNvPr>
          <p:cNvSpPr txBox="1"/>
          <p:nvPr/>
        </p:nvSpPr>
        <p:spPr>
          <a:xfrm>
            <a:off x="497467" y="3954087"/>
            <a:ext cx="26103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80+ Innovation Hubs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35 University Tech Centers</a:t>
            </a:r>
            <a:b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11 Manufacturing Centers</a:t>
            </a:r>
            <a:b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 37 Incubators &amp; Accelerators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Graphic 9" descr="Money outline">
            <a:extLst>
              <a:ext uri="{FF2B5EF4-FFF2-40B4-BE49-F238E27FC236}">
                <a16:creationId xmlns:a16="http://schemas.microsoft.com/office/drawing/2014/main" id="{EDD55231-7202-E193-61DF-F0A4E2D71A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34502" y="2810354"/>
            <a:ext cx="1241026" cy="1241026"/>
          </a:xfrm>
          <a:prstGeom prst="rect">
            <a:avLst/>
          </a:prstGeom>
        </p:spPr>
      </p:pic>
      <p:pic>
        <p:nvPicPr>
          <p:cNvPr id="11" name="Graphic 10" descr="Handshake outline">
            <a:extLst>
              <a:ext uri="{FF2B5EF4-FFF2-40B4-BE49-F238E27FC236}">
                <a16:creationId xmlns:a16="http://schemas.microsoft.com/office/drawing/2014/main" id="{328E63EF-6820-9CF4-0370-F9AAD013F2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15566" y="2810354"/>
            <a:ext cx="1241026" cy="1241026"/>
          </a:xfrm>
          <a:prstGeom prst="rect">
            <a:avLst/>
          </a:prstGeom>
        </p:spPr>
      </p:pic>
      <p:pic>
        <p:nvPicPr>
          <p:cNvPr id="12" name="Graphic 11" descr="Bar graph with upward trend outline">
            <a:extLst>
              <a:ext uri="{FF2B5EF4-FFF2-40B4-BE49-F238E27FC236}">
                <a16:creationId xmlns:a16="http://schemas.microsoft.com/office/drawing/2014/main" id="{9D3B2536-CC2F-0DE3-3A40-1508BEC781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7609" y="2810354"/>
            <a:ext cx="1241026" cy="1241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9473F4-7A47-8B51-39B5-8362F4490966}"/>
              </a:ext>
            </a:extLst>
          </p:cNvPr>
          <p:cNvSpPr txBox="1"/>
          <p:nvPr/>
        </p:nvSpPr>
        <p:spPr>
          <a:xfrm>
            <a:off x="6002215" y="3954087"/>
            <a:ext cx="2638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$2.8 Billion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Annual non-Job Economic Impact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74C49-722E-61D2-7882-F76CC3078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1F4A-C1B0-74AD-E8EE-E4638C752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528292"/>
            <a:ext cx="4563836" cy="853281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Fostering Innovation, Fueling Growth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6786EDA-B96F-E5F1-5D79-8E9349A1F461}"/>
              </a:ext>
            </a:extLst>
          </p:cNvPr>
          <p:cNvSpPr txBox="1">
            <a:spLocks/>
          </p:cNvSpPr>
          <p:nvPr/>
        </p:nvSpPr>
        <p:spPr>
          <a:xfrm>
            <a:off x="497466" y="1501641"/>
            <a:ext cx="8143335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18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B3F5C-CF70-BCD9-FED1-743C4A17E235}"/>
              </a:ext>
            </a:extLst>
          </p:cNvPr>
          <p:cNvSpPr txBox="1">
            <a:spLocks/>
          </p:cNvSpPr>
          <p:nvPr/>
        </p:nvSpPr>
        <p:spPr>
          <a:xfrm>
            <a:off x="4752753" y="1622038"/>
            <a:ext cx="4243763" cy="32097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Catalyzing and commercializing breakthrough technologies through: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0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Strategic partnerships between industry and academia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Matching grants for federally funded research 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Manufacturing centers that help small- and mid- sized manufacturers increase capacity and optimize operations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D44A35-1667-962D-BC30-48482791D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8409" r="14274"/>
          <a:stretch>
            <a:fillRect/>
          </a:stretch>
        </p:blipFill>
        <p:spPr bwMode="auto">
          <a:xfrm>
            <a:off x="8165" y="455470"/>
            <a:ext cx="4563836" cy="46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1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B8ED5-3B57-6786-BDCF-B371C002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F7C9BA-0571-C478-825F-B1198B8E80BE}"/>
              </a:ext>
            </a:extLst>
          </p:cNvPr>
          <p:cNvSpPr txBox="1">
            <a:spLocks/>
          </p:cNvSpPr>
          <p:nvPr/>
        </p:nvSpPr>
        <p:spPr>
          <a:xfrm>
            <a:off x="360000" y="590743"/>
            <a:ext cx="8424000" cy="605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D7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>
                <a:solidFill>
                  <a:schemeClr val="accent1"/>
                </a:solidFill>
              </a:rPr>
              <a:t>Life Sciences Initiative</a:t>
            </a:r>
            <a:endParaRPr lang="en-US" sz="5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9AEE24E-80E7-5D42-4580-DE1B962E6FCE}"/>
              </a:ext>
            </a:extLst>
          </p:cNvPr>
          <p:cNvSpPr txBox="1">
            <a:spLocks/>
          </p:cNvSpPr>
          <p:nvPr/>
        </p:nvSpPr>
        <p:spPr>
          <a:xfrm>
            <a:off x="283029" y="1501505"/>
            <a:ext cx="8638437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New York State’s Life Sciences Initiative transforms breakthrough ideas into world-changing solutions by uniting cutting-edge research, next generation digital and physical infrastructure, and a diverse, highly skilled workforce to accelerate the path from discovery to impact.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FAD4A7-FE32-CAE2-E80B-C6F3737DC990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72000" y="-961132"/>
            <a:ext cx="0" cy="4572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FD8F7F-81C8-7A28-05F1-F6A2A8CE2A5D}"/>
              </a:ext>
            </a:extLst>
          </p:cNvPr>
          <p:cNvSpPr txBox="1"/>
          <p:nvPr/>
        </p:nvSpPr>
        <p:spPr>
          <a:xfrm>
            <a:off x="3437792" y="3773864"/>
            <a:ext cx="2347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43% More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Life Sciences Employers in NYS since 2017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6DBDE-4D3D-A926-C7AB-C43FA74CD9AA}"/>
              </a:ext>
            </a:extLst>
          </p:cNvPr>
          <p:cNvSpPr txBox="1"/>
          <p:nvPr/>
        </p:nvSpPr>
        <p:spPr>
          <a:xfrm>
            <a:off x="604727" y="3773864"/>
            <a:ext cx="2574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$248+ Million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Committed to grantees and programs since 2017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Graphic 7" descr="Briefcase outline">
            <a:extLst>
              <a:ext uri="{FF2B5EF4-FFF2-40B4-BE49-F238E27FC236}">
                <a16:creationId xmlns:a16="http://schemas.microsoft.com/office/drawing/2014/main" id="{7BF100C9-F616-B291-51CC-1E3BF78960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28901" y="2687281"/>
            <a:ext cx="1241026" cy="1241026"/>
          </a:xfrm>
          <a:prstGeom prst="rect">
            <a:avLst/>
          </a:prstGeom>
        </p:spPr>
      </p:pic>
      <p:pic>
        <p:nvPicPr>
          <p:cNvPr id="9" name="Graphic 8" descr="Money outline">
            <a:extLst>
              <a:ext uri="{FF2B5EF4-FFF2-40B4-BE49-F238E27FC236}">
                <a16:creationId xmlns:a16="http://schemas.microsoft.com/office/drawing/2014/main" id="{FB9ECB97-09E0-0112-8ADC-61D295D127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30966" y="2687281"/>
            <a:ext cx="1241026" cy="1241026"/>
          </a:xfrm>
          <a:prstGeom prst="rect">
            <a:avLst/>
          </a:prstGeom>
        </p:spPr>
      </p:pic>
      <p:pic>
        <p:nvPicPr>
          <p:cNvPr id="14" name="Graphic 13" descr="Bar graph with upward trend outline">
            <a:extLst>
              <a:ext uri="{FF2B5EF4-FFF2-40B4-BE49-F238E27FC236}">
                <a16:creationId xmlns:a16="http://schemas.microsoft.com/office/drawing/2014/main" id="{711C91C3-A0AD-DC84-7FB7-8C17062B96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008" y="2687281"/>
            <a:ext cx="1241026" cy="12410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0CB5AA-944D-1492-77BE-4E6012E7A1B1}"/>
              </a:ext>
            </a:extLst>
          </p:cNvPr>
          <p:cNvSpPr txBox="1"/>
          <p:nvPr/>
        </p:nvSpPr>
        <p:spPr>
          <a:xfrm>
            <a:off x="5919930" y="3773864"/>
            <a:ext cx="278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$6.4 Billion Leveraged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Every $1 invested unlocked $16 in additional public and private capital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846DF-54F6-5A1B-938B-AABF1EFE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F2549D-3443-2DEB-E6D3-645A2822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0464" r="20464"/>
          <a:stretch/>
        </p:blipFill>
        <p:spPr bwMode="auto">
          <a:xfrm>
            <a:off x="5064369" y="449705"/>
            <a:ext cx="4167013" cy="47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215C9-00BA-BA9B-D274-CBB317DC3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48360"/>
            <a:ext cx="5064370" cy="853281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Building the Future of Life Sciences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1CC234A-3A00-D404-8CE8-3DE526DCA086}"/>
              </a:ext>
            </a:extLst>
          </p:cNvPr>
          <p:cNvSpPr txBox="1">
            <a:spLocks/>
          </p:cNvSpPr>
          <p:nvPr/>
        </p:nvSpPr>
        <p:spPr>
          <a:xfrm>
            <a:off x="497466" y="1501641"/>
            <a:ext cx="8143335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18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4F25FA-5250-C740-8B4E-BF295913FEB3}"/>
              </a:ext>
            </a:extLst>
          </p:cNvPr>
          <p:cNvSpPr txBox="1">
            <a:spLocks/>
          </p:cNvSpPr>
          <p:nvPr/>
        </p:nvSpPr>
        <p:spPr>
          <a:xfrm>
            <a:off x="431204" y="2112340"/>
            <a:ext cx="4384432" cy="27589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Strengthening New York’s position as a global life sciences hub through:</a:t>
            </a:r>
          </a:p>
          <a:p>
            <a:pPr>
              <a:spcBef>
                <a:spcPts val="0"/>
              </a:spcBef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Industry infrastructure investments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Support for translational research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Incentives for job creation</a:t>
            </a:r>
          </a:p>
        </p:txBody>
      </p:sp>
    </p:spTree>
    <p:extLst>
      <p:ext uri="{BB962C8B-B14F-4D97-AF65-F5344CB8AC3E}">
        <p14:creationId xmlns:p14="http://schemas.microsoft.com/office/powerpoint/2010/main" val="153769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32D0-CEB6-A5B1-25A2-98C520C8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68EEB-E3D9-433B-69B4-56D8E9ED562C}"/>
              </a:ext>
            </a:extLst>
          </p:cNvPr>
          <p:cNvGrpSpPr/>
          <p:nvPr/>
        </p:nvGrpSpPr>
        <p:grpSpPr>
          <a:xfrm>
            <a:off x="-73325" y="0"/>
            <a:ext cx="9450689" cy="5143500"/>
            <a:chOff x="35718" y="666750"/>
            <a:chExt cx="9377364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CE9311-A880-0C4F-0921-D9E2DA3D1917}"/>
                </a:ext>
              </a:extLst>
            </p:cNvPr>
            <p:cNvSpPr/>
            <p:nvPr/>
          </p:nvSpPr>
          <p:spPr>
            <a:xfrm>
              <a:off x="35718" y="666750"/>
              <a:ext cx="9260683" cy="771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B5D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42E02A-E38B-BBF2-4C0A-4739FC80D826}"/>
                </a:ext>
              </a:extLst>
            </p:cNvPr>
            <p:cNvSpPr/>
            <p:nvPr/>
          </p:nvSpPr>
          <p:spPr>
            <a:xfrm>
              <a:off x="35718" y="5038725"/>
              <a:ext cx="9377364" cy="771525"/>
            </a:xfrm>
            <a:prstGeom prst="rect">
              <a:avLst/>
            </a:prstGeom>
            <a:solidFill>
              <a:srgbClr val="3F68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From barbershops to biotech, the best place to start, scale and sustain the businesses of today and tomorrow is </a:t>
              </a:r>
              <a:r>
                <a:rPr lang="en-US" sz="2200" b="1" dirty="0">
                  <a:solidFill>
                    <a:schemeClr val="accent4"/>
                  </a:solidFill>
                  <a:latin typeface="Arial" panose="020B0604020202020204" pitchFamily="34" charset="0"/>
                </a:rPr>
                <a:t>New York State.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8E3DAB-11F1-A850-CB63-28F1ED6ABFF1}"/>
              </a:ext>
            </a:extLst>
          </p:cNvPr>
          <p:cNvSpPr/>
          <p:nvPr/>
        </p:nvSpPr>
        <p:spPr>
          <a:xfrm>
            <a:off x="-73324" y="4139920"/>
            <a:ext cx="9450688" cy="24116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BFAA0-A918-71B4-51D5-D12796739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57" b="8060"/>
          <a:stretch>
            <a:fillRect/>
          </a:stretch>
        </p:blipFill>
        <p:spPr>
          <a:xfrm>
            <a:off x="-73324" y="-1985"/>
            <a:ext cx="4836242" cy="43107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4660781-1CEF-21A1-BB35-2904B9867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038" r="21751"/>
          <a:stretch>
            <a:fillRect/>
          </a:stretch>
        </p:blipFill>
        <p:spPr bwMode="auto">
          <a:xfrm>
            <a:off x="4581662" y="-13654"/>
            <a:ext cx="4795703" cy="2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586532-3482-7CDB-0EC9-677D3890A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420" t="33014" r="5763" b="20593"/>
          <a:stretch>
            <a:fillRect/>
          </a:stretch>
        </p:blipFill>
        <p:spPr>
          <a:xfrm>
            <a:off x="4581662" y="2259311"/>
            <a:ext cx="4795702" cy="2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6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C3A51-EE02-D8DA-2C33-D837A132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E1C10-B3A5-8452-D0C3-ABD90F430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874288"/>
            <a:ext cx="4898571" cy="2488927"/>
          </a:xfrm>
        </p:spPr>
        <p:txBody>
          <a:bodyPr>
            <a:noAutofit/>
          </a:bodyPr>
          <a:lstStyle/>
          <a:p>
            <a:pPr algn="ctr">
              <a:lnSpc>
                <a:spcPts val="2000"/>
              </a:lnSpc>
            </a:pPr>
            <a:r>
              <a:rPr lang="en-US" sz="2000"/>
              <a:t>Stay Connected with </a:t>
            </a:r>
          </a:p>
          <a:p>
            <a:pPr algn="ctr">
              <a:lnSpc>
                <a:spcPts val="2000"/>
              </a:lnSpc>
            </a:pPr>
            <a:r>
              <a:rPr lang="en-US" sz="2000"/>
              <a:t>Empire State Development &amp;</a:t>
            </a:r>
          </a:p>
          <a:p>
            <a:pPr algn="ctr">
              <a:lnSpc>
                <a:spcPts val="2000"/>
              </a:lnSpc>
            </a:pPr>
            <a:r>
              <a:rPr lang="en-US" sz="2000"/>
              <a:t>Learn More by Scanning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QR Code: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45B0B-82C8-BA89-7FF6-D7527B2278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7543" y="2885532"/>
            <a:ext cx="1619789" cy="1619789"/>
          </a:xfrm>
          <a:prstGeom prst="rect">
            <a:avLst/>
          </a:prstGeom>
          <a:ln w="19050">
            <a:solidFill>
              <a:srgbClr val="0B5D6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C35EAE-741C-4852-7D3F-6EAF1843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56" y="2268128"/>
            <a:ext cx="3890581" cy="240048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997A12-76BD-2342-98BC-EC69B59D7B54}"/>
              </a:ext>
            </a:extLst>
          </p:cNvPr>
          <p:cNvSpPr txBox="1">
            <a:spLocks/>
          </p:cNvSpPr>
          <p:nvPr/>
        </p:nvSpPr>
        <p:spPr>
          <a:xfrm>
            <a:off x="4707010" y="1784483"/>
            <a:ext cx="4327071" cy="2488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0B5D66"/>
                </a:solidFill>
              </a:rPr>
              <a:t>Visit Our Website to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5FD3AC-AE54-9B0F-D6C4-A34669F3A77B}"/>
              </a:ext>
            </a:extLst>
          </p:cNvPr>
          <p:cNvSpPr txBox="1">
            <a:spLocks/>
          </p:cNvSpPr>
          <p:nvPr/>
        </p:nvSpPr>
        <p:spPr>
          <a:xfrm>
            <a:off x="295806" y="1015115"/>
            <a:ext cx="8552387" cy="735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ln w="0"/>
                <a:solidFill>
                  <a:schemeClr val="accent1"/>
                </a:solidFill>
              </a:rPr>
              <a:t>ESD.NY.GOV/SMALLBUSINESS</a:t>
            </a:r>
          </a:p>
        </p:txBody>
      </p:sp>
    </p:spTree>
    <p:extLst>
      <p:ext uri="{BB962C8B-B14F-4D97-AF65-F5344CB8AC3E}">
        <p14:creationId xmlns:p14="http://schemas.microsoft.com/office/powerpoint/2010/main" val="48286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55CA-4919-9F6E-E193-5613129CD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16F9D6-2A1D-BDAE-CE12-F974B9001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r="1000" b="6209"/>
          <a:stretch>
            <a:fillRect/>
          </a:stretch>
        </p:blipFill>
        <p:spPr>
          <a:xfrm>
            <a:off x="0" y="457200"/>
            <a:ext cx="4572000" cy="4686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A2D42-FC09-E456-3F4D-46A78733E826}"/>
              </a:ext>
            </a:extLst>
          </p:cNvPr>
          <p:cNvSpPr txBox="1"/>
          <p:nvPr/>
        </p:nvSpPr>
        <p:spPr>
          <a:xfrm>
            <a:off x="4617719" y="860067"/>
            <a:ext cx="4617719" cy="52052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>
              <a:lnSpc>
                <a:spcPts val="3375"/>
              </a:lnSpc>
            </a:pPr>
            <a:r>
              <a:rPr lang="id-ID" sz="3600" b="1">
                <a:solidFill>
                  <a:srgbClr val="0B5D66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ESD's Mission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424AC-48BC-67C7-A150-56E72742233D}"/>
              </a:ext>
            </a:extLst>
          </p:cNvPr>
          <p:cNvSpPr txBox="1"/>
          <p:nvPr/>
        </p:nvSpPr>
        <p:spPr>
          <a:xfrm>
            <a:off x="4764403" y="1380594"/>
            <a:ext cx="4324350" cy="319831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defTabSz="514350">
              <a:spcBef>
                <a:spcPts val="375"/>
              </a:spcBef>
            </a:pPr>
            <a:r>
              <a:rPr lang="en-US" sz="1600">
                <a:latin typeface="Arial"/>
                <a:cs typeface="Arial"/>
              </a:rPr>
              <a:t>Empire State Development’s (“ESD”) mission is to:</a:t>
            </a: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51435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Promote a vigorous, inclusive and growing state economy; </a:t>
            </a:r>
          </a:p>
          <a:p>
            <a:pPr marL="285750" indent="-285750" defTabSz="51435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Encourage business investment and job creation; </a:t>
            </a:r>
          </a:p>
          <a:p>
            <a:pPr marL="285750" indent="-285750" defTabSz="51435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Support diverse, local economies across New York State. </a:t>
            </a:r>
            <a:br>
              <a:rPr lang="en-US" sz="1600">
                <a:latin typeface="Arial"/>
                <a:cs typeface="Arial"/>
              </a:rPr>
            </a:br>
            <a:r>
              <a:rPr lang="en-US" sz="700">
                <a:latin typeface="Arial"/>
                <a:cs typeface="Arial"/>
              </a:rPr>
              <a:t> 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>
              <a:spcBef>
                <a:spcPts val="375"/>
              </a:spcBef>
            </a:pPr>
            <a:r>
              <a:rPr lang="en-US" sz="1600">
                <a:latin typeface="Arial"/>
                <a:cs typeface="Arial"/>
              </a:rPr>
              <a:t>Through the efficient use of loans, grants, tax credits, real estate development, marketing, and other forms of assistance. </a:t>
            </a:r>
            <a:endParaRPr lang="en-US" sz="16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2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FA6AC-283D-F3AC-CC6C-514A45C7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4DACA1-249B-5547-AA38-9A680E38D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116537"/>
              </p:ext>
            </p:extLst>
          </p:nvPr>
        </p:nvGraphicFramePr>
        <p:xfrm>
          <a:off x="366713" y="1263990"/>
          <a:ext cx="8410575" cy="2996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0A098E-528C-28E2-47B3-A2CE1CFCE7B6}"/>
              </a:ext>
            </a:extLst>
          </p:cNvPr>
          <p:cNvSpPr txBox="1"/>
          <p:nvPr/>
        </p:nvSpPr>
        <p:spPr>
          <a:xfrm>
            <a:off x="0" y="671598"/>
            <a:ext cx="9144000" cy="477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500" b="1">
                <a:solidFill>
                  <a:schemeClr val="accent1"/>
                </a:solidFill>
                <a:latin typeface="Arial"/>
                <a:cs typeface="Arial"/>
              </a:rPr>
              <a:t>New York State’s Chief Economic Development Agency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410405-0954-A4FD-0551-83735DE4E459}"/>
              </a:ext>
            </a:extLst>
          </p:cNvPr>
          <p:cNvSpPr/>
          <p:nvPr/>
        </p:nvSpPr>
        <p:spPr>
          <a:xfrm>
            <a:off x="366713" y="4599473"/>
            <a:ext cx="408216" cy="185090"/>
          </a:xfrm>
          <a:prstGeom prst="roundRect">
            <a:avLst/>
          </a:prstGeom>
          <a:solidFill>
            <a:srgbClr val="65999E"/>
          </a:solidFill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31212-FD17-4E92-1A89-377CC86A0DF5}"/>
              </a:ext>
            </a:extLst>
          </p:cNvPr>
          <p:cNvSpPr txBox="1"/>
          <p:nvPr/>
        </p:nvSpPr>
        <p:spPr>
          <a:xfrm>
            <a:off x="791258" y="4565209"/>
            <a:ext cx="55673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>
                <a:latin typeface="Arial"/>
                <a:cs typeface="Arial"/>
              </a:rPr>
              <a:t>= Division of Small Business &amp; 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337794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50698-FCD1-C19D-7DEB-0B980536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A5F8738-3010-0EB0-57BA-335FC6432B73}"/>
              </a:ext>
            </a:extLst>
          </p:cNvPr>
          <p:cNvSpPr txBox="1">
            <a:spLocks/>
          </p:cNvSpPr>
          <p:nvPr/>
        </p:nvSpPr>
        <p:spPr>
          <a:xfrm>
            <a:off x="0" y="673111"/>
            <a:ext cx="9144000" cy="5750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D7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>
                <a:solidFill>
                  <a:schemeClr val="accent1"/>
                </a:solidFill>
                <a:latin typeface="Arial" panose="020B0604020202020204" pitchFamily="34" charset="0"/>
              </a:rPr>
              <a:t>Small Business &amp; Technology Development</a:t>
            </a:r>
            <a:endParaRPr lang="en-US" sz="3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B5BB81-DB38-34F0-77B4-D08F978CBD3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11296"/>
          <a:stretch>
            <a:fillRect/>
          </a:stretch>
        </p:blipFill>
        <p:spPr>
          <a:xfrm>
            <a:off x="206378" y="2144577"/>
            <a:ext cx="1271016" cy="1692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074AE8-C158-E978-9F61-179602E0BC2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285" b="285"/>
          <a:stretch/>
        </p:blipFill>
        <p:spPr>
          <a:xfrm>
            <a:off x="1693780" y="2144577"/>
            <a:ext cx="1271016" cy="16924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EFB44C-1540-63E2-F269-50E0FA2680D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904" r="904"/>
          <a:stretch/>
        </p:blipFill>
        <p:spPr>
          <a:xfrm>
            <a:off x="4668584" y="2144577"/>
            <a:ext cx="1271016" cy="1692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6859D4-1354-84D2-7AE1-0B5DC3534E78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194" t="404" r="-1194" b="16712"/>
          <a:stretch>
            <a:fillRect/>
          </a:stretch>
        </p:blipFill>
        <p:spPr>
          <a:xfrm>
            <a:off x="3160242" y="2143918"/>
            <a:ext cx="1271016" cy="169246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DFBDAE0-795C-6313-9E1E-122C7135A94E}"/>
              </a:ext>
            </a:extLst>
          </p:cNvPr>
          <p:cNvSpPr/>
          <p:nvPr/>
        </p:nvSpPr>
        <p:spPr>
          <a:xfrm>
            <a:off x="206379" y="3880114"/>
            <a:ext cx="1271015" cy="5896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Elizabeth Lusskin</a:t>
            </a:r>
          </a:p>
          <a:p>
            <a:pPr defTabSz="457189"/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Executive Vice President</a:t>
            </a:r>
            <a:br>
              <a:rPr lang="en-US" sz="90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Small Business &amp; </a:t>
            </a:r>
          </a:p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Tech. Development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2C58C4-8D93-2024-59C7-7599262F8B7A}"/>
              </a:ext>
            </a:extLst>
          </p:cNvPr>
          <p:cNvSpPr/>
          <p:nvPr/>
        </p:nvSpPr>
        <p:spPr>
          <a:xfrm>
            <a:off x="1688173" y="3880114"/>
            <a:ext cx="1271015" cy="58961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Ray Salaberrios</a:t>
            </a:r>
          </a:p>
          <a:p>
            <a:pPr defTabSz="457189"/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Senior Vice President</a:t>
            </a:r>
          </a:p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Capital Access</a:t>
            </a:r>
            <a:endParaRPr lang="en-US" sz="800">
              <a:solidFill>
                <a:prstClr val="whit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A59D68-CDC7-E986-E5E5-646674955F81}"/>
              </a:ext>
            </a:extLst>
          </p:cNvPr>
          <p:cNvSpPr/>
          <p:nvPr/>
        </p:nvSpPr>
        <p:spPr>
          <a:xfrm>
            <a:off x="4655311" y="3880114"/>
            <a:ext cx="1271015" cy="590275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defTabSz="457189"/>
            <a:r>
              <a:rPr lang="en-US" sz="1000" b="1">
                <a:solidFill>
                  <a:prstClr val="white"/>
                </a:solidFill>
                <a:latin typeface="Arial" panose="020B0604020202020204" pitchFamily="34" charset="0"/>
              </a:rPr>
              <a:t>Jennifer Tegan</a:t>
            </a:r>
          </a:p>
          <a:p>
            <a:pPr defTabSz="457189"/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Managing Director</a:t>
            </a:r>
          </a:p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NY Ventures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51B7FA-AE6F-E8E6-AB59-D0932931A04D}"/>
              </a:ext>
            </a:extLst>
          </p:cNvPr>
          <p:cNvSpPr/>
          <p:nvPr/>
        </p:nvSpPr>
        <p:spPr>
          <a:xfrm>
            <a:off x="3158872" y="3879455"/>
            <a:ext cx="1271015" cy="590275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Earl Thomason </a:t>
            </a:r>
          </a:p>
          <a:p>
            <a:pPr defTabSz="457189"/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Vice President</a:t>
            </a:r>
            <a:b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Entrepreneur </a:t>
            </a:r>
            <a:b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Development</a:t>
            </a:r>
            <a:endParaRPr lang="en-US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C41C8F-7477-7D26-52A9-80E93CD461F6}"/>
              </a:ext>
            </a:extLst>
          </p:cNvPr>
          <p:cNvSpPr/>
          <p:nvPr/>
        </p:nvSpPr>
        <p:spPr>
          <a:xfrm>
            <a:off x="7622449" y="3880114"/>
            <a:ext cx="1271015" cy="590275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Adam Volini </a:t>
            </a:r>
          </a:p>
          <a:p>
            <a:pPr defTabSz="457189"/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Executive Director/</a:t>
            </a:r>
            <a:b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Vice President</a:t>
            </a:r>
          </a:p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Life Sciences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AD80D2-0795-1A13-85B4-674FE9D427D7}"/>
              </a:ext>
            </a:extLst>
          </p:cNvPr>
          <p:cNvSpPr txBox="1"/>
          <p:nvPr/>
        </p:nvSpPr>
        <p:spPr>
          <a:xfrm>
            <a:off x="285750" y="1291911"/>
            <a:ext cx="927094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Promoting growth by helping small businesses with access to capital, innovation infrastructure, venture funding, technical assistance, and other support services.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657D07C-B047-9A02-C951-433E5A7C132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t="5" b="5"/>
          <a:stretch/>
        </p:blipFill>
        <p:spPr>
          <a:xfrm>
            <a:off x="7622448" y="2144577"/>
            <a:ext cx="1271016" cy="1692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81D2A-2B87-DC7B-3CD3-9D686EFD79B1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t="65" b="65"/>
          <a:stretch/>
        </p:blipFill>
        <p:spPr>
          <a:xfrm>
            <a:off x="6153498" y="2143918"/>
            <a:ext cx="1271016" cy="1692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A70274-5F6D-F3B5-B8A1-B5A6511FDFF5}"/>
              </a:ext>
            </a:extLst>
          </p:cNvPr>
          <p:cNvSpPr/>
          <p:nvPr/>
        </p:nvSpPr>
        <p:spPr>
          <a:xfrm>
            <a:off x="6151750" y="3879455"/>
            <a:ext cx="1271015" cy="589616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Ben Verschueren</a:t>
            </a:r>
          </a:p>
          <a:p>
            <a:pPr defTabSz="457189"/>
            <a:r>
              <a:rPr lang="en-US" sz="800">
                <a:solidFill>
                  <a:prstClr val="white"/>
                </a:solidFill>
                <a:latin typeface="Arial" panose="020B0604020202020204" pitchFamily="34" charset="0"/>
              </a:rPr>
              <a:t>Executive Director</a:t>
            </a:r>
          </a:p>
          <a:p>
            <a:pPr defTabSz="457189"/>
            <a:r>
              <a:rPr lang="en-US" sz="900" b="1">
                <a:solidFill>
                  <a:prstClr val="white"/>
                </a:solidFill>
                <a:latin typeface="Arial" panose="020B0604020202020204" pitchFamily="34" charset="0"/>
              </a:rPr>
              <a:t>NYSTAR</a:t>
            </a:r>
          </a:p>
        </p:txBody>
      </p:sp>
    </p:spTree>
    <p:extLst>
      <p:ext uri="{BB962C8B-B14F-4D97-AF65-F5344CB8AC3E}">
        <p14:creationId xmlns:p14="http://schemas.microsoft.com/office/powerpoint/2010/main" val="48062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665CA-1740-FA10-62A0-CBB7391E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ED6B455-F2FE-9369-E418-1CCD55F79BD0}"/>
              </a:ext>
            </a:extLst>
          </p:cNvPr>
          <p:cNvGrpSpPr/>
          <p:nvPr/>
        </p:nvGrpSpPr>
        <p:grpSpPr>
          <a:xfrm>
            <a:off x="-63794" y="1166770"/>
            <a:ext cx="9258997" cy="3473418"/>
            <a:chOff x="-63794" y="1166770"/>
            <a:chExt cx="9258997" cy="3473418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163086E-F0AB-1491-D8A1-C2EA5AE8C2F9}"/>
                </a:ext>
              </a:extLst>
            </p:cNvPr>
            <p:cNvSpPr/>
            <p:nvPr/>
          </p:nvSpPr>
          <p:spPr>
            <a:xfrm>
              <a:off x="122101" y="1377709"/>
              <a:ext cx="8899798" cy="3095659"/>
            </a:xfrm>
            <a:prstGeom prst="roundRect">
              <a:avLst/>
            </a:prstGeom>
            <a:grpFill/>
            <a:ln w="1016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7E24CD1-8308-5F98-71A2-5C9262F308DD}"/>
                </a:ext>
              </a:extLst>
            </p:cNvPr>
            <p:cNvSpPr/>
            <p:nvPr/>
          </p:nvSpPr>
          <p:spPr>
            <a:xfrm>
              <a:off x="-63794" y="2722788"/>
              <a:ext cx="371789" cy="26188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F0AE240-934B-42D0-4B68-FAE15DEEC6ED}"/>
                </a:ext>
              </a:extLst>
            </p:cNvPr>
            <p:cNvSpPr/>
            <p:nvPr/>
          </p:nvSpPr>
          <p:spPr>
            <a:xfrm flipV="1">
              <a:off x="8823414" y="2794378"/>
              <a:ext cx="371789" cy="26188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BEF79E6-A095-89C8-AB3F-CCB7E1452378}"/>
                </a:ext>
              </a:extLst>
            </p:cNvPr>
            <p:cNvSpPr/>
            <p:nvPr/>
          </p:nvSpPr>
          <p:spPr>
            <a:xfrm rot="16200000" flipV="1">
              <a:off x="4386106" y="1221722"/>
              <a:ext cx="371789" cy="26188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409D766-4705-5217-F997-EA8BE246A7BF}"/>
                </a:ext>
              </a:extLst>
            </p:cNvPr>
            <p:cNvSpPr/>
            <p:nvPr/>
          </p:nvSpPr>
          <p:spPr>
            <a:xfrm rot="5400000" flipH="1" flipV="1">
              <a:off x="4386106" y="4323351"/>
              <a:ext cx="371789" cy="26188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C33EE5-2058-FE31-4449-45550381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514" y="628193"/>
            <a:ext cx="9143999" cy="853281"/>
          </a:xfrm>
        </p:spPr>
        <p:txBody>
          <a:bodyPr>
            <a:no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</a:rPr>
              <a:t>Supporting the Entire Business Lifecycle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A084BEA4-3F8C-0C47-2E95-C4E9E5DC70B1}"/>
              </a:ext>
            </a:extLst>
          </p:cNvPr>
          <p:cNvSpPr/>
          <p:nvPr/>
        </p:nvSpPr>
        <p:spPr>
          <a:xfrm>
            <a:off x="271305" y="1769301"/>
            <a:ext cx="1939331" cy="71299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Planning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38514234-3BFE-9242-0797-082CD0CD5359}"/>
              </a:ext>
            </a:extLst>
          </p:cNvPr>
          <p:cNvSpPr/>
          <p:nvPr/>
        </p:nvSpPr>
        <p:spPr>
          <a:xfrm>
            <a:off x="1952854" y="1769301"/>
            <a:ext cx="1966842" cy="73273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Startup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353E2EC-D801-1AAE-2490-A6E35902DC80}"/>
              </a:ext>
            </a:extLst>
          </p:cNvPr>
          <p:cNvSpPr/>
          <p:nvPr/>
        </p:nvSpPr>
        <p:spPr>
          <a:xfrm>
            <a:off x="3671962" y="1769301"/>
            <a:ext cx="1966842" cy="732735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Ramp Up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6120F70E-6224-F5FE-6D03-C135D42BDE6C}"/>
              </a:ext>
            </a:extLst>
          </p:cNvPr>
          <p:cNvSpPr/>
          <p:nvPr/>
        </p:nvSpPr>
        <p:spPr>
          <a:xfrm>
            <a:off x="5401118" y="1769301"/>
            <a:ext cx="1966842" cy="732735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Scale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C92CE23F-EB6A-C00E-C748-1B4F50A9FAF1}"/>
              </a:ext>
            </a:extLst>
          </p:cNvPr>
          <p:cNvSpPr/>
          <p:nvPr/>
        </p:nvSpPr>
        <p:spPr>
          <a:xfrm>
            <a:off x="7121949" y="1769301"/>
            <a:ext cx="1849710" cy="73273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Maturity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7693AB-272D-9E33-496B-F6C9DD9C3F43}"/>
              </a:ext>
            </a:extLst>
          </p:cNvPr>
          <p:cNvSpPr/>
          <p:nvPr/>
        </p:nvSpPr>
        <p:spPr>
          <a:xfrm>
            <a:off x="210457" y="3195347"/>
            <a:ext cx="8694056" cy="883974"/>
          </a:xfrm>
          <a:prstGeom prst="roundRect">
            <a:avLst/>
          </a:prstGeom>
          <a:solidFill>
            <a:srgbClr val="0B5D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>
                <a:solidFill>
                  <a:schemeClr val="accent4"/>
                </a:solidFill>
                <a:latin typeface="Arial" panose="020B0604020202020204" pitchFamily="34" charset="0"/>
              </a:rPr>
              <a:t>SBTD’s Strategic Programmatic Support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</a:rPr>
              <a:t>Training &amp; Technical Assistance | Innovation Support | Access to Capital | Ecosystem Connections | Commercialization</a:t>
            </a:r>
          </a:p>
        </p:txBody>
      </p:sp>
    </p:spTree>
    <p:extLst>
      <p:ext uri="{BB962C8B-B14F-4D97-AF65-F5344CB8AC3E}">
        <p14:creationId xmlns:p14="http://schemas.microsoft.com/office/powerpoint/2010/main" val="1132539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1635B-E61E-6DCE-1300-38B401768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3DCBAD-B00B-87EB-A96F-21CBAC2A6FA4}"/>
              </a:ext>
            </a:extLst>
          </p:cNvPr>
          <p:cNvSpPr txBox="1">
            <a:spLocks/>
          </p:cNvSpPr>
          <p:nvPr/>
        </p:nvSpPr>
        <p:spPr>
          <a:xfrm>
            <a:off x="725097" y="590879"/>
            <a:ext cx="7718962" cy="605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D7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>
                <a:solidFill>
                  <a:schemeClr val="accent1"/>
                </a:solidFill>
              </a:rPr>
              <a:t>Capital Access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B2586C-F2B5-7647-AB87-10DC6C9D83EB}"/>
              </a:ext>
            </a:extLst>
          </p:cNvPr>
          <p:cNvSpPr txBox="1">
            <a:spLocks/>
          </p:cNvSpPr>
          <p:nvPr/>
        </p:nvSpPr>
        <p:spPr>
          <a:xfrm>
            <a:off x="497466" y="1501641"/>
            <a:ext cx="8143335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</a:rPr>
              <a:t>Capital Access helps New York’s small businesses access affordable loans and flexible financing so that they can grow and achieve success.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AF7FE-B0AD-96D7-943E-A566E9B79C2F}"/>
              </a:ext>
            </a:extLst>
          </p:cNvPr>
          <p:cNvSpPr txBox="1"/>
          <p:nvPr/>
        </p:nvSpPr>
        <p:spPr>
          <a:xfrm>
            <a:off x="3470271" y="3772633"/>
            <a:ext cx="2203458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/>
                <a:cs typeface="Arial"/>
              </a:rPr>
              <a:t>10,000+</a:t>
            </a:r>
          </a:p>
          <a:p>
            <a:pPr algn="ctr"/>
            <a:r>
              <a:rPr lang="en-US" sz="1200">
                <a:solidFill>
                  <a:schemeClr val="accent1"/>
                </a:solidFill>
                <a:latin typeface="Arial"/>
                <a:cs typeface="Arial"/>
              </a:rPr>
              <a:t>Businesses and unbanked individuals received Technical Assistance (2024)</a:t>
            </a:r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4168B-AB7C-E16F-4A61-C45AE57B30B5}"/>
              </a:ext>
            </a:extLst>
          </p:cNvPr>
          <p:cNvSpPr txBox="1"/>
          <p:nvPr/>
        </p:nvSpPr>
        <p:spPr>
          <a:xfrm>
            <a:off x="871887" y="3788961"/>
            <a:ext cx="1960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$1.1 Billion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Authorized for reduced interest rate loans (2025)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Graphic 7" descr="Store outline">
            <a:extLst>
              <a:ext uri="{FF2B5EF4-FFF2-40B4-BE49-F238E27FC236}">
                <a16:creationId xmlns:a16="http://schemas.microsoft.com/office/drawing/2014/main" id="{68DFF381-4FED-137D-075E-16669FB664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51487" y="2628900"/>
            <a:ext cx="1241026" cy="1241026"/>
          </a:xfrm>
          <a:prstGeom prst="rect">
            <a:avLst/>
          </a:prstGeom>
        </p:spPr>
      </p:pic>
      <p:pic>
        <p:nvPicPr>
          <p:cNvPr id="9" name="Graphic 8" descr="Money outline">
            <a:extLst>
              <a:ext uri="{FF2B5EF4-FFF2-40B4-BE49-F238E27FC236}">
                <a16:creationId xmlns:a16="http://schemas.microsoft.com/office/drawing/2014/main" id="{C1E3EBF6-B52A-14AA-5134-A4AC2DF407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07695" y="2657752"/>
            <a:ext cx="1241026" cy="1241026"/>
          </a:xfrm>
          <a:prstGeom prst="rect">
            <a:avLst/>
          </a:prstGeom>
        </p:spPr>
      </p:pic>
      <p:pic>
        <p:nvPicPr>
          <p:cNvPr id="10" name="Graphic 9" descr="Bar graph with upward trend outline">
            <a:extLst>
              <a:ext uri="{FF2B5EF4-FFF2-40B4-BE49-F238E27FC236}">
                <a16:creationId xmlns:a16="http://schemas.microsoft.com/office/drawing/2014/main" id="{BE286D41-9E3D-1116-312D-33D5A01649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3384" y="2627323"/>
            <a:ext cx="1241026" cy="1241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A6A232-E4C7-486B-6979-8438842473D2}"/>
              </a:ext>
            </a:extLst>
          </p:cNvPr>
          <p:cNvSpPr txBox="1"/>
          <p:nvPr/>
        </p:nvSpPr>
        <p:spPr>
          <a:xfrm>
            <a:off x="6123735" y="3772633"/>
            <a:ext cx="2320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90% of Businesses</a:t>
            </a:r>
            <a:br>
              <a:rPr lang="en-US" sz="1600" b="1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</a:rPr>
              <a:t>Receiving funding are historically disadvantaged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E5906A-1B53-3C29-9318-F9479343C49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72000" y="-961132"/>
            <a:ext cx="0" cy="4572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77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4928-F75A-E3A7-1CAF-8DAC89DC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2259-3FAD-8773-A445-32BC3825E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514" y="557909"/>
            <a:ext cx="5431485" cy="853281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Helping NY Businesses Access Capital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D7F853-EB94-A97B-C27D-AE64065C4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5901" r="13721"/>
          <a:stretch>
            <a:fillRect/>
          </a:stretch>
        </p:blipFill>
        <p:spPr bwMode="auto">
          <a:xfrm>
            <a:off x="-69576" y="454430"/>
            <a:ext cx="3782091" cy="469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84F302D-214A-3368-2303-D935890F9B43}"/>
              </a:ext>
            </a:extLst>
          </p:cNvPr>
          <p:cNvSpPr txBox="1">
            <a:spLocks/>
          </p:cNvSpPr>
          <p:nvPr/>
        </p:nvSpPr>
        <p:spPr>
          <a:xfrm>
            <a:off x="4101220" y="1734351"/>
            <a:ext cx="4980313" cy="294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</a:rPr>
              <a:t>Supporting small businesses, contractors and manufacturers across New York with:</a:t>
            </a:r>
            <a:br>
              <a:rPr lang="en-US" sz="1800">
                <a:solidFill>
                  <a:schemeClr val="tx1"/>
                </a:solidFill>
              </a:rPr>
            </a:br>
            <a:r>
              <a:rPr lang="en-US" sz="800">
                <a:solidFill>
                  <a:schemeClr val="tx1"/>
                </a:solidFill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Free technical assistance 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lvl="1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Affordable, flexible loans </a:t>
            </a:r>
          </a:p>
          <a:p>
            <a:pPr marL="914400" lvl="3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</a:rPr>
              <a:t>($10,000 - $2,000,000)</a:t>
            </a:r>
            <a:br>
              <a:rPr lang="en-US" sz="14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Expanded community lending</a:t>
            </a:r>
          </a:p>
          <a:p>
            <a:pPr marL="914400" lvl="3"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</a:rPr>
              <a:t>Partnering with CDFIs and community lenders</a:t>
            </a:r>
          </a:p>
        </p:txBody>
      </p:sp>
    </p:spTree>
    <p:extLst>
      <p:ext uri="{BB962C8B-B14F-4D97-AF65-F5344CB8AC3E}">
        <p14:creationId xmlns:p14="http://schemas.microsoft.com/office/powerpoint/2010/main" val="1171057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3566C-806F-A56B-2D1D-CADF4472C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212034-25FF-9613-2F13-38C78A92B443}"/>
              </a:ext>
            </a:extLst>
          </p:cNvPr>
          <p:cNvSpPr txBox="1">
            <a:spLocks/>
          </p:cNvSpPr>
          <p:nvPr/>
        </p:nvSpPr>
        <p:spPr>
          <a:xfrm>
            <a:off x="360000" y="590743"/>
            <a:ext cx="8424000" cy="605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D7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600">
                <a:solidFill>
                  <a:schemeClr val="accent1"/>
                </a:solidFill>
              </a:rPr>
              <a:t>Entrepreneur Development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01A47E-9719-07B1-0310-24844556BCDF}"/>
              </a:ext>
            </a:extLst>
          </p:cNvPr>
          <p:cNvSpPr txBox="1">
            <a:spLocks/>
          </p:cNvSpPr>
          <p:nvPr/>
        </p:nvSpPr>
        <p:spPr>
          <a:xfrm>
            <a:off x="497466" y="1501505"/>
            <a:ext cx="8143335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Entrepreneur Development empowers entrepreneurs to grow their businesses, driving inclusive economic growth and creating a thriving New York State where every entrepreneur can reach their full potential.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2A6967-9EBD-EE35-34C9-CEB75457708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72000" y="-961132"/>
            <a:ext cx="0" cy="4572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887941-CE0C-F642-A2D9-E02E3652722A}"/>
              </a:ext>
            </a:extLst>
          </p:cNvPr>
          <p:cNvGrpSpPr/>
          <p:nvPr/>
        </p:nvGrpSpPr>
        <p:grpSpPr>
          <a:xfrm>
            <a:off x="690799" y="2609803"/>
            <a:ext cx="7762402" cy="1851619"/>
            <a:chOff x="690799" y="2797582"/>
            <a:chExt cx="7762402" cy="18516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C270B7-7B96-221C-7CD6-722879735724}"/>
                </a:ext>
              </a:extLst>
            </p:cNvPr>
            <p:cNvSpPr txBox="1"/>
            <p:nvPr/>
          </p:nvSpPr>
          <p:spPr>
            <a:xfrm>
              <a:off x="3469109" y="3941315"/>
              <a:ext cx="22034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  <a:t>218 New Businesses</a:t>
              </a:r>
              <a:b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 panose="020B0604020202020204" pitchFamily="34" charset="0"/>
                </a:rPr>
                <a:t>Created and 324 Retained (2025)</a:t>
              </a:r>
              <a:endParaRPr lang="en-US" sz="160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96720F-0D1E-CE94-9911-27518516DFE6}"/>
                </a:ext>
              </a:extLst>
            </p:cNvPr>
            <p:cNvSpPr txBox="1"/>
            <p:nvPr/>
          </p:nvSpPr>
          <p:spPr>
            <a:xfrm>
              <a:off x="690799" y="3941315"/>
              <a:ext cx="2314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  <a:t>5,069 Entrepreneurs</a:t>
              </a:r>
              <a:b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 panose="020B0604020202020204" pitchFamily="34" charset="0"/>
                </a:rPr>
                <a:t>Enrolled in training (2025)</a:t>
              </a:r>
              <a:endParaRPr lang="en-US" sz="160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Graphic 7" descr="Briefcase outline">
              <a:extLst>
                <a:ext uri="{FF2B5EF4-FFF2-40B4-BE49-F238E27FC236}">
                  <a16:creationId xmlns:a16="http://schemas.microsoft.com/office/drawing/2014/main" id="{8FBA2980-D319-8926-2DEE-5F88B2ADF7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8620" y="2797582"/>
              <a:ext cx="1241026" cy="1241026"/>
            </a:xfrm>
            <a:prstGeom prst="rect">
              <a:avLst/>
            </a:prstGeom>
          </p:spPr>
        </p:pic>
        <p:pic>
          <p:nvPicPr>
            <p:cNvPr id="9" name="Graphic 8" descr="Group of people outline">
              <a:extLst>
                <a:ext uri="{FF2B5EF4-FFF2-40B4-BE49-F238E27FC236}">
                  <a16:creationId xmlns:a16="http://schemas.microsoft.com/office/drawing/2014/main" id="{AF44E9A8-A98E-8503-C1D4-9EC1E892BE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224714" y="2797582"/>
              <a:ext cx="1241026" cy="1241026"/>
            </a:xfrm>
            <a:prstGeom prst="rect">
              <a:avLst/>
            </a:prstGeom>
          </p:spPr>
        </p:pic>
        <p:pic>
          <p:nvPicPr>
            <p:cNvPr id="10" name="Graphic 9" descr="Bar graph with upward trend outline">
              <a:extLst>
                <a:ext uri="{FF2B5EF4-FFF2-40B4-BE49-F238E27FC236}">
                  <a16:creationId xmlns:a16="http://schemas.microsoft.com/office/drawing/2014/main" id="{CE41BE22-5A24-7E6F-8C83-244E27DE11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672526" y="2797582"/>
              <a:ext cx="1241026" cy="1241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67A485-9509-454C-4CE4-16A5A8C26705}"/>
                </a:ext>
              </a:extLst>
            </p:cNvPr>
            <p:cNvSpPr txBox="1"/>
            <p:nvPr/>
          </p:nvSpPr>
          <p:spPr>
            <a:xfrm>
              <a:off x="6132877" y="3941315"/>
              <a:ext cx="2320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  <a:t>$52.9 Million</a:t>
              </a:r>
              <a:br>
                <a:rPr lang="en-US" sz="1600" b="1">
                  <a:solidFill>
                    <a:schemeClr val="accent1"/>
                  </a:solidFill>
                  <a:latin typeface="Arial" panose="020B0604020202020204" pitchFamily="34" charset="0"/>
                </a:rPr>
              </a:br>
              <a:r>
                <a:rPr lang="en-US" sz="1200">
                  <a:solidFill>
                    <a:schemeClr val="accent1"/>
                  </a:solidFill>
                  <a:latin typeface="Arial" panose="020B0604020202020204" pitchFamily="34" charset="0"/>
                </a:rPr>
                <a:t>Increase in Sales of program participants (2025)</a:t>
              </a:r>
              <a:endParaRPr lang="en-US" sz="160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442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B641F-7E28-E0DC-D67F-AD37FE62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0131FFEF-4165-96F4-53AF-EB8700A65763}"/>
              </a:ext>
            </a:extLst>
          </p:cNvPr>
          <p:cNvSpPr txBox="1">
            <a:spLocks/>
          </p:cNvSpPr>
          <p:nvPr/>
        </p:nvSpPr>
        <p:spPr>
          <a:xfrm>
            <a:off x="497466" y="1501641"/>
            <a:ext cx="8143335" cy="1221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18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1DCF66E-2842-D955-FB82-D14935F68623}"/>
              </a:ext>
            </a:extLst>
          </p:cNvPr>
          <p:cNvSpPr txBox="1">
            <a:spLocks/>
          </p:cNvSpPr>
          <p:nvPr/>
        </p:nvSpPr>
        <p:spPr>
          <a:xfrm>
            <a:off x="5423877" y="1730862"/>
            <a:ext cx="3553868" cy="28392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5A2E05-4005-8D6E-08A1-29463F6EC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287" t="1797" r="2072" b="843"/>
          <a:stretch>
            <a:fillRect/>
          </a:stretch>
        </p:blipFill>
        <p:spPr bwMode="auto">
          <a:xfrm>
            <a:off x="12370" y="1415912"/>
            <a:ext cx="5318854" cy="32724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EE57E72-4A5D-5974-CCC8-BD3D605AD910}"/>
              </a:ext>
            </a:extLst>
          </p:cNvPr>
          <p:cNvSpPr txBox="1">
            <a:spLocks/>
          </p:cNvSpPr>
          <p:nvPr/>
        </p:nvSpPr>
        <p:spPr>
          <a:xfrm>
            <a:off x="5459496" y="1463871"/>
            <a:ext cx="3702020" cy="3224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 baseline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Empowering NY’s next generation of small businesses through:</a:t>
            </a:r>
          </a:p>
          <a:p>
            <a:pPr>
              <a:spcBef>
                <a:spcPts val="0"/>
              </a:spcBef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26 Entrepreneurship Assistance Centers 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Comprehensive business planning and launch training</a:t>
            </a:r>
            <a:b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</a:rPr>
              <a:t>New York State Contract Reporter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F80159-E38E-FF06-88F4-F7A0CB158B70}"/>
              </a:ext>
            </a:extLst>
          </p:cNvPr>
          <p:cNvCxnSpPr>
            <a:cxnSpLocks/>
          </p:cNvCxnSpPr>
          <p:nvPr/>
        </p:nvCxnSpPr>
        <p:spPr>
          <a:xfrm flipH="1">
            <a:off x="5466646" y="1415912"/>
            <a:ext cx="5359" cy="3272467"/>
          </a:xfrm>
          <a:prstGeom prst="line">
            <a:avLst/>
          </a:prstGeom>
          <a:ln w="38100">
            <a:solidFill>
              <a:srgbClr val="0B5D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E7E2193-D291-7041-1C33-87FE455AF221}"/>
              </a:ext>
            </a:extLst>
          </p:cNvPr>
          <p:cNvSpPr txBox="1">
            <a:spLocks/>
          </p:cNvSpPr>
          <p:nvPr/>
        </p:nvSpPr>
        <p:spPr>
          <a:xfrm>
            <a:off x="12370" y="562631"/>
            <a:ext cx="9149146" cy="8532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/>
              <a:t> Helping Entrepreneurs Launch and Grow</a:t>
            </a:r>
          </a:p>
        </p:txBody>
      </p:sp>
    </p:spTree>
    <p:extLst>
      <p:ext uri="{BB962C8B-B14F-4D97-AF65-F5344CB8AC3E}">
        <p14:creationId xmlns:p14="http://schemas.microsoft.com/office/powerpoint/2010/main" val="11509340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LAYOUT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B5D66"/>
      </a:accent1>
      <a:accent2>
        <a:srgbClr val="65999E"/>
      </a:accent2>
      <a:accent3>
        <a:srgbClr val="E5EDED"/>
      </a:accent3>
      <a:accent4>
        <a:srgbClr val="FACE00"/>
      </a:accent4>
      <a:accent5>
        <a:srgbClr val="007681"/>
      </a:accent5>
      <a:accent6>
        <a:srgbClr val="7FA9A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A205A1C95AE349A805705BEE2BB815" ma:contentTypeVersion="9" ma:contentTypeDescription="Create a new document." ma:contentTypeScope="" ma:versionID="4f5d1aed6949f5f91b8ab9837baa8c60">
  <xsd:schema xmlns:xsd="http://www.w3.org/2001/XMLSchema" xmlns:xs="http://www.w3.org/2001/XMLSchema" xmlns:p="http://schemas.microsoft.com/office/2006/metadata/properties" xmlns:ns3="44194142-bb10-4a19-b682-0b150230b829" targetNamespace="http://schemas.microsoft.com/office/2006/metadata/properties" ma:root="true" ma:fieldsID="3f407ac1d247366e63b51267350ed271" ns3:_="">
    <xsd:import namespace="44194142-bb10-4a19-b682-0b150230b829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94142-bb10-4a19-b682-0b150230b829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194142-bb10-4a19-b682-0b150230b829" xsi:nil="true"/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3236FB-50B9-4F01-A055-65E04FD9793D}">
  <ds:schemaRefs>
    <ds:schemaRef ds:uri="44194142-bb10-4a19-b682-0b150230b8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44194142-bb10-4a19-b682-0b150230b829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f46cb8ea-7900-4d10-8ceb-80e8c1c81ee7}" enabled="0" method="" siteId="{f46cb8ea-7900-4d10-8ceb-80e8c1c81e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912</Words>
  <Application>Microsoft Office PowerPoint</Application>
  <PresentationFormat>On-screen Show (16:9)</PresentationFormat>
  <Paragraphs>137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MASTER LAYOUT</vt:lpstr>
      <vt:lpstr>Empire State Development</vt:lpstr>
      <vt:lpstr>PowerPoint Presentation</vt:lpstr>
      <vt:lpstr>PowerPoint Presentation</vt:lpstr>
      <vt:lpstr>PowerPoint Presentation</vt:lpstr>
      <vt:lpstr>Supporting the Entire Business Lifecycle</vt:lpstr>
      <vt:lpstr>PowerPoint Presentation</vt:lpstr>
      <vt:lpstr>Helping NY Businesses Access Capital</vt:lpstr>
      <vt:lpstr>PowerPoint Presentation</vt:lpstr>
      <vt:lpstr>PowerPoint Presentation</vt:lpstr>
      <vt:lpstr>PowerPoint Presentation</vt:lpstr>
      <vt:lpstr>Funding Innovation, Multiplying Impact</vt:lpstr>
      <vt:lpstr>PowerPoint Presentation</vt:lpstr>
      <vt:lpstr>Fostering Innovation, Fueling Growth</vt:lpstr>
      <vt:lpstr>PowerPoint Presentation</vt:lpstr>
      <vt:lpstr>Building the Future of Life Sciences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Zaytsev, Michael (ESD)</cp:lastModifiedBy>
  <cp:revision>3</cp:revision>
  <dcterms:created xsi:type="dcterms:W3CDTF">2010-04-12T23:12:02Z</dcterms:created>
  <dcterms:modified xsi:type="dcterms:W3CDTF">2026-04-24T16:14:07Z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0x01010020A205A1C95AE349A805705BEE2BB815</vt:lpwstr>
  </property>
</Properties>
</file>